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fdf13644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fdf13644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fdf136448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fdf136448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fdf13644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fdf13644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ff174342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ff174342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fdf136448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fdf13644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504ca09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504ca09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fdf13644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fdf13644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fdf13644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fdf13644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fdf136448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fdf136448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fdf136448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fdf136448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fdf1364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fdf1364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fdf13644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fdf1364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fdf13644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fdf13644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fdf13644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fdf13644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fdf13644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fdf13644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fdf13644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fdf13644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fdf13644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fdf13644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efdf13644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efdf13644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fdf13644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fdf13644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fdf136448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fdf136448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fdf136448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fdf136448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cdff58d7c697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cdff58d7c697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fdf13644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fdf13644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fdf136448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fdf136448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fdf13644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fdf13644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fdf1363d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fdf1363d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fdf1363d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fdf1363d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fdf1363d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fdf1363d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fdf1363d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fdf1363d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fdf1363d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fdf1363d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fdf1363d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fdf1363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fdf1363d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fdf1363d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4f2f7555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4f2f7555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fdf1363d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fdf1363d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fdf13644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fdf13644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fdf136448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fdf136448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fdf13644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fdf13644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fdf136448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fdf136448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fdf136448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fdf136448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fdf136448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fdf136448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fdf136448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fdf136448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fdf136448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fdf136448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fdf13644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fdf13644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ff174342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ff174342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df13644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fdf13644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fdf13644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fdf13644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fdf1363d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fdf1363d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ff174342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ff174342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fdf13644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fdf13644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ff174342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ff174342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fdf136448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fdf136448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4f2f7555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4f2f7555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4f2f7555f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4f2f7555f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gif"/><Relationship Id="rId4" Type="http://schemas.openxmlformats.org/officeDocument/2006/relationships/hyperlink" Target="https://nico-curti.github.io/NumPyNet/NumPyNet/layers/maxpool_layer.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arxiv.org/pdf/1502.03167.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hyperlink" Target="https://youtu.be/hSXFuypLukA?t=3040" TargetMode="External"/><Relationship Id="rId5" Type="http://schemas.openxmlformats.org/officeDocument/2006/relationships/hyperlink" Target="https://youtu.be/hSXFuypLukA?t=304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hyperlink" Target="https://pgw.udn.com.tw/gw/photo.php?u=https://uc.udn.com.tw/photo/2019/08/11/1/6676366.png&amp;x=0&amp;y=0&amp;sw=0&amp;sh=0&amp;sl=W&amp;fw=105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hyperlink" Target="https://www.kaggle.com/tourist55/alzheimers-dataset-4-class-of-image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jpg"/><Relationship Id="rId4" Type="http://schemas.openxmlformats.org/officeDocument/2006/relationships/hyperlink" Target="https://zhuanlan.zhihu.com/p/31886934"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covid19xray.ddns.net/uploadfile/" TargetMode="Externa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allen108108.github.io/blog/2019/10/29/%5B%E8%AB%96%E6%96%87%5D%20Deep%20Residual%20Learning%20for%20Image%20Recognition/" TargetMode="External"/><Relationship Id="rId4" Type="http://schemas.openxmlformats.org/officeDocument/2006/relationships/hyperlink" Target="https://www.youtube.com/watch?v=Bu9A_-M5OZk&amp;t=421s" TargetMode="External"/><Relationship Id="rId5" Type="http://schemas.openxmlformats.org/officeDocument/2006/relationships/hyperlink" Target="https://medium.com/%E8%BB%9F%E9%AB%94%E4%B9%8B%E5%BF%83/deep-learning-residual-leaning-%E8%AA%8D%E8%AD%98resnet%E8%88%87%E4%BB%96%E7%9A%84%E5%86%A0%E5%90%8D%E5%BE%8C%E7%B9%BC%E8%80%85resnext-resnest-6bedf9389ce" TargetMode="External"/><Relationship Id="rId6" Type="http://schemas.openxmlformats.org/officeDocument/2006/relationships/hyperlink" Target="https://zhuanlan.zhihu.com/p/27082562" TargetMode="External"/><Relationship Id="rId7" Type="http://schemas.openxmlformats.org/officeDocument/2006/relationships/hyperlink" Target="https://www.cv-foundation.org/openaccess/content_cvpr_2016/papers/He_Deep_Residual_Learning_CVPR_2016_paper.pdf" TargetMode="External"/><Relationship Id="rId8" Type="http://schemas.openxmlformats.org/officeDocument/2006/relationships/hyperlink" Target="https://zh.wikipedia.org/zh-tw/%E6%81%86%E7%AD%89%E5%87%BD%E6%95%B8" TargetMode="External"/></Relationships>
</file>

<file path=ppt/slides/_rels/slide52.xml.rels><?xml version="1.0" encoding="UTF-8" standalone="yes"?><Relationships xmlns="http://schemas.openxmlformats.org/package/2006/relationships"><Relationship Id="rId11" Type="http://schemas.openxmlformats.org/officeDocument/2006/relationships/hyperlink" Target="https://chih-sheng-huang821.medium.com/%E5%8D%B7%E7%A9%8D%E7%A5%9E%E7%B6%93%E7%B6%B2%E8%B7%AF-convolutional-neural-network-cnn-%E5%8D%B7%E7%A9%8D%E8%A8%88%E7%AE%97%E4%B8%AD%E7%9A%84%E6%AD%A5%E4%BC%90-stride-%E5%92%8C%E5%A1%AB%E5%85%85-padding-94449e638e82" TargetMode="External"/><Relationship Id="rId10" Type="http://schemas.openxmlformats.org/officeDocument/2006/relationships/hyperlink" Target="https://chih-sheng-huang821.medium.com/%E6%A9%9F%E5%99%A8%E5%AD%B8%E7%BF%92-%E6%94%AF%E6%92%90%E5%90%91%E9%87%8F%E6%A9%9F-support-vector-machine-svm-%E8%A9%B3%E7%B4%B0%E6%8E%A8%E5%B0%8E-c320098a3d2e" TargetMode="External"/><Relationship Id="rId13" Type="http://schemas.openxmlformats.org/officeDocument/2006/relationships/hyperlink" Target="https://zh.wikipedia.org/wiki/%E5%B9%B3%E6%96%B9%E5%B9%B3%E5%9D%87%E6%95%B0" TargetMode="External"/><Relationship Id="rId12" Type="http://schemas.openxmlformats.org/officeDocument/2006/relationships/hyperlink" Target="https://r23456999.medium.com/%E4%BD%95%E8%AC%82-cross-entropy-%E4%BA%A4%E5%8F%89%E7%86%B5-b6d4cef9189d" TargetMode="External"/><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www.gushiciku.cn/pl/gxFx/zh-tw" TargetMode="External"/><Relationship Id="rId4" Type="http://schemas.openxmlformats.org/officeDocument/2006/relationships/hyperlink" Target="https://medium.com/ching-i/mobilenetv1-%E8%AB%96%E6%96%87%E9%96%B1%E8%AE%80-1e7568096e8b" TargetMode="External"/><Relationship Id="rId9" Type="http://schemas.openxmlformats.org/officeDocument/2006/relationships/hyperlink" Target="https://chih-sheng-huang821.medium.com/%E6%A9%9F%E5%99%A8%E5%AD%B8%E7%BF%92-kernel-%E5%87%BD%E6%95%B8-47c94095171" TargetMode="External"/><Relationship Id="rId5" Type="http://schemas.openxmlformats.org/officeDocument/2006/relationships/hyperlink" Target="https://www.cnblogs.com/wj-1314/p/14318311.html" TargetMode="External"/><Relationship Id="rId6" Type="http://schemas.openxmlformats.org/officeDocument/2006/relationships/hyperlink" Target="https://ithelp.ithome.com.tw/articles/10235884" TargetMode="External"/><Relationship Id="rId7" Type="http://schemas.openxmlformats.org/officeDocument/2006/relationships/hyperlink" Target="https://medium.com/%E6%B7%B1%E6%80%9D%E5%BF%83%E6%80%9D/ml08-activation-function-%E6%98%AF%E4%BB%80%E9%BA%BC-15ec78fa1ce4" TargetMode="External"/><Relationship Id="rId8" Type="http://schemas.openxmlformats.org/officeDocument/2006/relationships/hyperlink" Target="https://zhuanlan.zhihu.com/p/31886934"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zhuanlan.zhihu.com/p/37189203" TargetMode="External"/><Relationship Id="rId4" Type="http://schemas.openxmlformats.org/officeDocument/2006/relationships/hyperlink" Target="https://youtu.be/hSXFuypLukA?t=3040" TargetMode="External"/><Relationship Id="rId5" Type="http://schemas.openxmlformats.org/officeDocument/2006/relationships/hyperlink" Target="https://arxiv.org/pdf/1608.06993.pdf" TargetMode="External"/><Relationship Id="rId6" Type="http://schemas.openxmlformats.org/officeDocument/2006/relationships/hyperlink" Target="https://medium.com/%E9%9B%9E%E9%9B%9E%E8%88%87%E5%85%94%E5%85%94%E7%9A%84%E5%B7%A5%E7%A8%8B%E4%B8%96%E7%95%8C/%E6%A9%9F%E5%99%A8%E5%AD%B8%E7%BF%92-ml-note-convolution-neural-network-%E5%8D%B7%E7%A9%8D%E7%A5%9E%E7%B6%93%E7%B6%B2%E8%B7%AF-bfa8566744e9"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gif"/><Relationship Id="rId4" Type="http://schemas.openxmlformats.org/officeDocument/2006/relationships/hyperlink" Target="https://medium.com/%E9%9B%9E%E9%9B%9E%E8%88%87%E5%85%94%E5%85%94%E7%9A%84%E5%B7%A5%E7%A8%8B%E4%B8%96%E7%95%8C/%E6%A9%9F%E5%99%A8%E5%AD%B8%E7%BF%92-ml-note-convolution-neural-network-%E5%8D%B7%E7%A9%8D%E7%A5%9E%E7%B6%93%E7%B6%B2%E8%B7%AF-bfa8566744e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zh-TW" sz="4080"/>
              <a:t>機器學習運用於醫學影像分析 </a:t>
            </a:r>
            <a:endParaRPr sz="4080"/>
          </a:p>
          <a:p>
            <a:pPr indent="0" lvl="0" marL="0" rtl="0" algn="ctr">
              <a:spcBef>
                <a:spcPts val="0"/>
              </a:spcBef>
              <a:spcAft>
                <a:spcPts val="0"/>
              </a:spcAft>
              <a:buSzPts val="990"/>
              <a:buNone/>
            </a:pPr>
            <a:r>
              <a:rPr lang="zh-TW" sz="4080"/>
              <a:t>-以阿茲海默症為例</a:t>
            </a:r>
            <a:endParaRPr sz="4080"/>
          </a:p>
        </p:txBody>
      </p:sp>
      <p:sp>
        <p:nvSpPr>
          <p:cNvPr id="55" name="Google Shape;55;p13"/>
          <p:cNvSpPr txBox="1"/>
          <p:nvPr>
            <p:ph idx="1" type="subTitle"/>
          </p:nvPr>
        </p:nvSpPr>
        <p:spPr>
          <a:xfrm>
            <a:off x="311700" y="4028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資工三 陳昱誠 董長茂 姜玉尚 汪建同</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ctrTitle"/>
          </p:nvPr>
        </p:nvSpPr>
        <p:spPr>
          <a:xfrm>
            <a:off x="311700" y="744575"/>
            <a:ext cx="8520600" cy="839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池化(pooling)</a:t>
            </a:r>
            <a:endParaRPr/>
          </a:p>
        </p:txBody>
      </p:sp>
      <p:pic>
        <p:nvPicPr>
          <p:cNvPr id="112" name="Google Shape;112;p22"/>
          <p:cNvPicPr preferRelativeResize="0"/>
          <p:nvPr/>
        </p:nvPicPr>
        <p:blipFill>
          <a:blip r:embed="rId3">
            <a:alphaModFix/>
          </a:blip>
          <a:stretch>
            <a:fillRect/>
          </a:stretch>
        </p:blipFill>
        <p:spPr>
          <a:xfrm>
            <a:off x="2148400" y="1768925"/>
            <a:ext cx="5437325" cy="2419900"/>
          </a:xfrm>
          <a:prstGeom prst="rect">
            <a:avLst/>
          </a:prstGeom>
          <a:noFill/>
          <a:ln>
            <a:noFill/>
          </a:ln>
        </p:spPr>
      </p:pic>
      <p:sp>
        <p:nvSpPr>
          <p:cNvPr id="113" name="Google Shape;113;p22"/>
          <p:cNvSpPr txBox="1"/>
          <p:nvPr/>
        </p:nvSpPr>
        <p:spPr>
          <a:xfrm>
            <a:off x="3389525" y="4462625"/>
            <a:ext cx="104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u="sng">
                <a:solidFill>
                  <a:schemeClr val="hlink"/>
                </a:solidFill>
                <a:hlinkClick r:id="rId4"/>
              </a:rPr>
              <a:t>圖片來源</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ctrTitle"/>
          </p:nvPr>
        </p:nvSpPr>
        <p:spPr>
          <a:xfrm>
            <a:off x="311700" y="174250"/>
            <a:ext cx="8520600" cy="1084800"/>
          </a:xfrm>
          <a:prstGeom prst="rect">
            <a:avLst/>
          </a:prstGeom>
        </p:spPr>
        <p:txBody>
          <a:bodyPr anchorCtr="0" anchor="b" bIns="91425" lIns="91425" spcFirstLastPara="1" rIns="91425" wrap="square" tIns="91425">
            <a:normAutofit fontScale="90000"/>
          </a:bodyPr>
          <a:lstStyle/>
          <a:p>
            <a:pPr indent="0" lvl="0" marL="0" rtl="0" algn="ctr">
              <a:lnSpc>
                <a:spcPct val="150000"/>
              </a:lnSpc>
              <a:spcBef>
                <a:spcPts val="2300"/>
              </a:spcBef>
              <a:spcAft>
                <a:spcPts val="0"/>
              </a:spcAft>
              <a:buClr>
                <a:schemeClr val="dk1"/>
              </a:buClr>
              <a:buSzPct val="31781"/>
              <a:buFont typeface="Arial"/>
              <a:buNone/>
            </a:pPr>
            <a:r>
              <a:t/>
            </a:r>
            <a:endParaRPr b="1" sz="3461">
              <a:solidFill>
                <a:srgbClr val="303233"/>
              </a:solidFill>
              <a:highlight>
                <a:srgbClr val="FFFFFF"/>
              </a:highlight>
            </a:endParaRPr>
          </a:p>
          <a:p>
            <a:pPr indent="0" lvl="0" marL="0" rtl="0" algn="ctr">
              <a:spcBef>
                <a:spcPts val="1100"/>
              </a:spcBef>
              <a:spcAft>
                <a:spcPts val="0"/>
              </a:spcAft>
              <a:buNone/>
            </a:pPr>
            <a:r>
              <a:t/>
            </a:r>
            <a:endParaRPr/>
          </a:p>
          <a:p>
            <a:pPr indent="0" lvl="0" marL="0" rtl="0" algn="l">
              <a:lnSpc>
                <a:spcPct val="115000"/>
              </a:lnSpc>
              <a:spcBef>
                <a:spcPts val="0"/>
              </a:spcBef>
              <a:spcAft>
                <a:spcPts val="0"/>
              </a:spcAft>
              <a:buClr>
                <a:schemeClr val="dk1"/>
              </a:buClr>
              <a:buSzPct val="100000"/>
              <a:buFont typeface="Arial"/>
              <a:buNone/>
            </a:pPr>
            <a:r>
              <a:t/>
            </a:r>
            <a:endParaRPr sz="1100"/>
          </a:p>
          <a:p>
            <a:pPr indent="0" lvl="0" marL="0" rtl="0" algn="ctr">
              <a:lnSpc>
                <a:spcPct val="150000"/>
              </a:lnSpc>
              <a:spcBef>
                <a:spcPts val="2300"/>
              </a:spcBef>
              <a:spcAft>
                <a:spcPts val="1100"/>
              </a:spcAft>
              <a:buClr>
                <a:schemeClr val="dk1"/>
              </a:buClr>
              <a:buSzPct val="31781"/>
              <a:buFont typeface="Arial"/>
              <a:buNone/>
            </a:pPr>
            <a:r>
              <a:rPr b="1" lang="zh-TW" sz="3461">
                <a:solidFill>
                  <a:srgbClr val="303233"/>
                </a:solidFill>
                <a:highlight>
                  <a:schemeClr val="lt1"/>
                </a:highlight>
              </a:rPr>
              <a:t>Fully Connected Layer</a:t>
            </a:r>
            <a:endParaRPr/>
          </a:p>
        </p:txBody>
      </p:sp>
      <p:sp>
        <p:nvSpPr>
          <p:cNvPr id="119" name="Google Shape;119;p23"/>
          <p:cNvSpPr txBox="1"/>
          <p:nvPr>
            <p:ph idx="1" type="subTitle"/>
          </p:nvPr>
        </p:nvSpPr>
        <p:spPr>
          <a:xfrm>
            <a:off x="-44250" y="1521250"/>
            <a:ext cx="9232500" cy="7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3200">
                <a:solidFill>
                  <a:srgbClr val="292929"/>
                </a:solidFill>
                <a:highlight>
                  <a:srgbClr val="FFFFFF"/>
                </a:highlight>
                <a:latin typeface="Georgia"/>
                <a:ea typeface="Georgia"/>
                <a:cs typeface="Georgia"/>
                <a:sym typeface="Georgia"/>
              </a:rPr>
              <a:t>將之前的結果平坦化之後接到最基本的神經網絡了</a:t>
            </a:r>
            <a:endParaRPr sz="4400"/>
          </a:p>
        </p:txBody>
      </p:sp>
      <p:pic>
        <p:nvPicPr>
          <p:cNvPr id="120" name="Google Shape;120;p23"/>
          <p:cNvPicPr preferRelativeResize="0"/>
          <p:nvPr/>
        </p:nvPicPr>
        <p:blipFill>
          <a:blip r:embed="rId3">
            <a:alphaModFix/>
          </a:blip>
          <a:stretch>
            <a:fillRect/>
          </a:stretch>
        </p:blipFill>
        <p:spPr>
          <a:xfrm>
            <a:off x="1771065" y="2109050"/>
            <a:ext cx="5601874" cy="298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ctrTitle"/>
          </p:nvPr>
        </p:nvSpPr>
        <p:spPr>
          <a:xfrm>
            <a:off x="311700" y="7445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batch normalization</a:t>
            </a:r>
            <a:endParaRPr/>
          </a:p>
        </p:txBody>
      </p:sp>
      <p:sp>
        <p:nvSpPr>
          <p:cNvPr id="126" name="Google Shape;126;p24"/>
          <p:cNvSpPr txBox="1"/>
          <p:nvPr>
            <p:ph idx="1" type="subTitle"/>
          </p:nvPr>
        </p:nvSpPr>
        <p:spPr>
          <a:xfrm>
            <a:off x="311700" y="2106375"/>
            <a:ext cx="4874700" cy="1761300"/>
          </a:xfrm>
          <a:prstGeom prst="rect">
            <a:avLst/>
          </a:prstGeom>
        </p:spPr>
        <p:txBody>
          <a:bodyPr anchorCtr="0" anchor="t" bIns="91425" lIns="91425" spcFirstLastPara="1" rIns="91425" wrap="square" tIns="91425">
            <a:noAutofit/>
          </a:bodyPr>
          <a:lstStyle/>
          <a:p>
            <a:pPr indent="-320040" lvl="0" marL="457200" rtl="0" algn="l">
              <a:lnSpc>
                <a:spcPct val="95000"/>
              </a:lnSpc>
              <a:spcBef>
                <a:spcPts val="0"/>
              </a:spcBef>
              <a:spcAft>
                <a:spcPts val="0"/>
              </a:spcAft>
              <a:buClr>
                <a:srgbClr val="24292F"/>
              </a:buClr>
              <a:buSzPts val="1440"/>
              <a:buChar char="●"/>
            </a:pPr>
            <a:r>
              <a:rPr lang="zh-TW" sz="1440">
                <a:solidFill>
                  <a:srgbClr val="24292F"/>
                </a:solidFill>
                <a:highlight>
                  <a:srgbClr val="FFFFFF"/>
                </a:highlight>
              </a:rPr>
              <a:t>標準化後的數據 更利於機器來學習</a:t>
            </a:r>
            <a:endParaRPr sz="1440">
              <a:solidFill>
                <a:srgbClr val="24292F"/>
              </a:solidFill>
              <a:highlight>
                <a:srgbClr val="FFFFFF"/>
              </a:highlight>
            </a:endParaRPr>
          </a:p>
          <a:p>
            <a:pPr indent="-320040" lvl="0" marL="457200" rtl="0" algn="l">
              <a:lnSpc>
                <a:spcPct val="95000"/>
              </a:lnSpc>
              <a:spcBef>
                <a:spcPts val="0"/>
              </a:spcBef>
              <a:spcAft>
                <a:spcPts val="0"/>
              </a:spcAft>
              <a:buClr>
                <a:srgbClr val="24292F"/>
              </a:buClr>
              <a:buSzPts val="1440"/>
              <a:buChar char="●"/>
            </a:pPr>
            <a:r>
              <a:rPr lang="zh-TW" sz="1440">
                <a:solidFill>
                  <a:srgbClr val="24292F"/>
                </a:solidFill>
                <a:highlight>
                  <a:srgbClr val="FFFFFF"/>
                </a:highlight>
              </a:rPr>
              <a:t>作法就是對每一個 mini-batch 都進行正規化到平均值為0、標準差為1的常態分佈</a:t>
            </a:r>
            <a:endParaRPr sz="1440">
              <a:solidFill>
                <a:srgbClr val="24292F"/>
              </a:solidFill>
              <a:highlight>
                <a:srgbClr val="FFFFFF"/>
              </a:highlight>
            </a:endParaRPr>
          </a:p>
          <a:p>
            <a:pPr indent="-320040" lvl="0" marL="457200" rtl="0" algn="l">
              <a:lnSpc>
                <a:spcPct val="95000"/>
              </a:lnSpc>
              <a:spcBef>
                <a:spcPts val="0"/>
              </a:spcBef>
              <a:spcAft>
                <a:spcPts val="0"/>
              </a:spcAft>
              <a:buClr>
                <a:srgbClr val="24292F"/>
              </a:buClr>
              <a:buSzPts val="1440"/>
              <a:buChar char="●"/>
            </a:pPr>
            <a:r>
              <a:rPr lang="zh-TW" sz="1440">
                <a:solidFill>
                  <a:srgbClr val="24292F"/>
                </a:solidFill>
                <a:highlight>
                  <a:srgbClr val="FFFFFF"/>
                </a:highlight>
              </a:rPr>
              <a:t>公式中的epsilon給予一個極小值用來避免分母為零</a:t>
            </a:r>
            <a:endParaRPr sz="1440">
              <a:solidFill>
                <a:srgbClr val="24292F"/>
              </a:solidFill>
              <a:highlight>
                <a:srgbClr val="FFFFFF"/>
              </a:highlight>
            </a:endParaRPr>
          </a:p>
          <a:p>
            <a:pPr indent="0" lvl="0" marL="0" rtl="0" algn="ctr">
              <a:lnSpc>
                <a:spcPct val="80000"/>
              </a:lnSpc>
              <a:spcBef>
                <a:spcPts val="0"/>
              </a:spcBef>
              <a:spcAft>
                <a:spcPts val="0"/>
              </a:spcAft>
              <a:buSzPts val="770"/>
              <a:buNone/>
            </a:pPr>
            <a:r>
              <a:t/>
            </a:r>
            <a:endParaRPr sz="1960"/>
          </a:p>
        </p:txBody>
      </p:sp>
      <p:pic>
        <p:nvPicPr>
          <p:cNvPr id="127" name="Google Shape;127;p24"/>
          <p:cNvPicPr preferRelativeResize="0"/>
          <p:nvPr/>
        </p:nvPicPr>
        <p:blipFill>
          <a:blip r:embed="rId3">
            <a:alphaModFix/>
          </a:blip>
          <a:stretch>
            <a:fillRect/>
          </a:stretch>
        </p:blipFill>
        <p:spPr>
          <a:xfrm>
            <a:off x="5584121" y="1690250"/>
            <a:ext cx="3248174" cy="2593550"/>
          </a:xfrm>
          <a:prstGeom prst="rect">
            <a:avLst/>
          </a:prstGeom>
          <a:noFill/>
          <a:ln>
            <a:noFill/>
          </a:ln>
        </p:spPr>
      </p:pic>
      <p:sp>
        <p:nvSpPr>
          <p:cNvPr id="128" name="Google Shape;128;p24"/>
          <p:cNvSpPr txBox="1"/>
          <p:nvPr/>
        </p:nvSpPr>
        <p:spPr>
          <a:xfrm>
            <a:off x="5584125" y="4351625"/>
            <a:ext cx="205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u="sng">
                <a:solidFill>
                  <a:schemeClr val="hlink"/>
                </a:solidFill>
                <a:hlinkClick r:id="rId4"/>
              </a:rPr>
              <a:t>1502.03167.pdf (arxiv.org)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ctrTitle"/>
          </p:nvPr>
        </p:nvSpPr>
        <p:spPr>
          <a:xfrm>
            <a:off x="311700" y="7445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mini-batch</a:t>
            </a:r>
            <a:endParaRPr/>
          </a:p>
        </p:txBody>
      </p:sp>
      <p:sp>
        <p:nvSpPr>
          <p:cNvPr id="134" name="Google Shape;134;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zh-TW"/>
              <a:t>假設現在有100萬筆資料，我們把它平分為200批，那每5000筆就是一個mini-batch，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ctrTitle"/>
          </p:nvPr>
        </p:nvSpPr>
        <p:spPr>
          <a:xfrm>
            <a:off x="161050" y="16352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激活函數</a:t>
            </a:r>
            <a:endParaRPr/>
          </a:p>
        </p:txBody>
      </p:sp>
      <p:sp>
        <p:nvSpPr>
          <p:cNvPr id="140" name="Google Shape;140;p26"/>
          <p:cNvSpPr txBox="1"/>
          <p:nvPr/>
        </p:nvSpPr>
        <p:spPr>
          <a:xfrm>
            <a:off x="1569300" y="1464175"/>
            <a:ext cx="6005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200">
                <a:solidFill>
                  <a:srgbClr val="292929"/>
                </a:solidFill>
                <a:highlight>
                  <a:srgbClr val="FFFFFF"/>
                </a:highlight>
                <a:latin typeface="Georgia"/>
                <a:ea typeface="Georgia"/>
                <a:cs typeface="Georgia"/>
                <a:sym typeface="Georgia"/>
              </a:rPr>
              <a:t>把計算好了的輸入值standardize 好，規範它的「輸出數值之範圍」，「輸出數值的相互關係」</a:t>
            </a:r>
            <a:endParaRPr sz="2000"/>
          </a:p>
        </p:txBody>
      </p:sp>
      <p:pic>
        <p:nvPicPr>
          <p:cNvPr id="141" name="Google Shape;141;p26"/>
          <p:cNvPicPr preferRelativeResize="0"/>
          <p:nvPr/>
        </p:nvPicPr>
        <p:blipFill>
          <a:blip r:embed="rId3">
            <a:alphaModFix/>
          </a:blip>
          <a:stretch>
            <a:fillRect/>
          </a:stretch>
        </p:blipFill>
        <p:spPr>
          <a:xfrm>
            <a:off x="0" y="2400300"/>
            <a:ext cx="9144000" cy="274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ctrTitle"/>
          </p:nvPr>
        </p:nvSpPr>
        <p:spPr>
          <a:xfrm>
            <a:off x="412950" y="206550"/>
            <a:ext cx="83181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常見activation function</a:t>
            </a:r>
            <a:endParaRPr/>
          </a:p>
        </p:txBody>
      </p:sp>
      <p:pic>
        <p:nvPicPr>
          <p:cNvPr id="147" name="Google Shape;147;p27"/>
          <p:cNvPicPr preferRelativeResize="0"/>
          <p:nvPr/>
        </p:nvPicPr>
        <p:blipFill>
          <a:blip r:embed="rId3">
            <a:alphaModFix/>
          </a:blip>
          <a:stretch>
            <a:fillRect/>
          </a:stretch>
        </p:blipFill>
        <p:spPr>
          <a:xfrm>
            <a:off x="1079339" y="1557125"/>
            <a:ext cx="6985335" cy="2994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ctrTitle"/>
          </p:nvPr>
        </p:nvSpPr>
        <p:spPr>
          <a:xfrm>
            <a:off x="380550" y="378700"/>
            <a:ext cx="8382900" cy="98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lose function</a:t>
            </a:r>
            <a:endParaRPr/>
          </a:p>
        </p:txBody>
      </p:sp>
      <p:sp>
        <p:nvSpPr>
          <p:cNvPr id="153" name="Google Shape;153;p28"/>
          <p:cNvSpPr txBox="1"/>
          <p:nvPr>
            <p:ph idx="1" type="subTitle"/>
          </p:nvPr>
        </p:nvSpPr>
        <p:spPr>
          <a:xfrm>
            <a:off x="246150" y="1446150"/>
            <a:ext cx="8620500" cy="1749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lang="zh-TW" sz="2040"/>
              <a:t>用來評估模型的預測值與真實值不一致的程度，也是神經網絡中優化的目標函數，神經網絡訓練或者優化的過程就是最小化損失函數的過程，損失函數越小，說明模型的預測值就越接近真實值，模型的健壯性也就越好。</a:t>
            </a:r>
            <a:endParaRPr sz="2040"/>
          </a:p>
          <a:p>
            <a:pPr indent="0" lvl="0" marL="0" rtl="0" algn="l">
              <a:lnSpc>
                <a:spcPct val="80000"/>
              </a:lnSpc>
              <a:spcBef>
                <a:spcPts val="0"/>
              </a:spcBef>
              <a:spcAft>
                <a:spcPts val="0"/>
              </a:spcAft>
              <a:buSzPts val="605"/>
              <a:buNone/>
            </a:pPr>
            <a:r>
              <a:rPr lang="zh-TW" sz="2040"/>
              <a:t>常見的有以下兩種:</a:t>
            </a:r>
            <a:endParaRPr sz="2040"/>
          </a:p>
          <a:p>
            <a:pPr indent="-358140" lvl="0" marL="457200" rtl="0" algn="l">
              <a:lnSpc>
                <a:spcPct val="80000"/>
              </a:lnSpc>
              <a:spcBef>
                <a:spcPts val="0"/>
              </a:spcBef>
              <a:spcAft>
                <a:spcPts val="0"/>
              </a:spcAft>
              <a:buSzPts val="2040"/>
              <a:buChar char="●"/>
            </a:pPr>
            <a:r>
              <a:rPr lang="zh-TW" sz="2050">
                <a:solidFill>
                  <a:schemeClr val="dk1"/>
                </a:solidFill>
              </a:rPr>
              <a:t>Mean square</a:t>
            </a:r>
            <a:endParaRPr sz="2050">
              <a:solidFill>
                <a:schemeClr val="dk1"/>
              </a:solidFill>
            </a:endParaRPr>
          </a:p>
          <a:p>
            <a:pPr indent="-358775" lvl="0" marL="457200" rtl="0" algn="l">
              <a:lnSpc>
                <a:spcPct val="80000"/>
              </a:lnSpc>
              <a:spcBef>
                <a:spcPts val="0"/>
              </a:spcBef>
              <a:spcAft>
                <a:spcPts val="0"/>
              </a:spcAft>
              <a:buClr>
                <a:schemeClr val="dk1"/>
              </a:buClr>
              <a:buSzPts val="2050"/>
              <a:buChar char="●"/>
            </a:pPr>
            <a:r>
              <a:rPr lang="zh-TW" sz="2050">
                <a:solidFill>
                  <a:schemeClr val="dk1"/>
                </a:solidFill>
              </a:rPr>
              <a:t>Cross-entropy</a:t>
            </a:r>
            <a:endParaRPr sz="2050">
              <a:solidFill>
                <a:schemeClr val="dk1"/>
              </a:solidFill>
            </a:endParaRPr>
          </a:p>
          <a:p>
            <a:pPr indent="0" lvl="0" marL="0" rtl="0" algn="l">
              <a:lnSpc>
                <a:spcPct val="80000"/>
              </a:lnSpc>
              <a:spcBef>
                <a:spcPts val="0"/>
              </a:spcBef>
              <a:spcAft>
                <a:spcPts val="0"/>
              </a:spcAft>
              <a:buSzPts val="605"/>
              <a:buNone/>
            </a:pPr>
            <a:r>
              <a:t/>
            </a:r>
            <a:endParaRPr sz="2040"/>
          </a:p>
          <a:p>
            <a:pPr indent="0" lvl="0" marL="0" rtl="0" algn="ctr">
              <a:lnSpc>
                <a:spcPct val="80000"/>
              </a:lnSpc>
              <a:spcBef>
                <a:spcPts val="0"/>
              </a:spcBef>
              <a:spcAft>
                <a:spcPts val="0"/>
              </a:spcAft>
              <a:buSzPts val="605"/>
              <a:buNone/>
            </a:pPr>
            <a:r>
              <a:t/>
            </a:r>
            <a:endParaRPr sz="2040"/>
          </a:p>
        </p:txBody>
      </p:sp>
      <p:pic>
        <p:nvPicPr>
          <p:cNvPr id="154" name="Google Shape;154;p28"/>
          <p:cNvPicPr preferRelativeResize="0"/>
          <p:nvPr/>
        </p:nvPicPr>
        <p:blipFill>
          <a:blip r:embed="rId3">
            <a:alphaModFix/>
          </a:blip>
          <a:stretch>
            <a:fillRect/>
          </a:stretch>
        </p:blipFill>
        <p:spPr>
          <a:xfrm>
            <a:off x="380550" y="3531075"/>
            <a:ext cx="2781300" cy="514350"/>
          </a:xfrm>
          <a:prstGeom prst="rect">
            <a:avLst/>
          </a:prstGeom>
          <a:noFill/>
          <a:ln>
            <a:noFill/>
          </a:ln>
        </p:spPr>
      </p:pic>
      <p:pic>
        <p:nvPicPr>
          <p:cNvPr id="155" name="Google Shape;155;p28"/>
          <p:cNvPicPr preferRelativeResize="0"/>
          <p:nvPr/>
        </p:nvPicPr>
        <p:blipFill>
          <a:blip r:embed="rId4">
            <a:alphaModFix/>
          </a:blip>
          <a:stretch>
            <a:fillRect/>
          </a:stretch>
        </p:blipFill>
        <p:spPr>
          <a:xfrm>
            <a:off x="4379525" y="2693525"/>
            <a:ext cx="2284943" cy="1642950"/>
          </a:xfrm>
          <a:prstGeom prst="rect">
            <a:avLst/>
          </a:prstGeom>
          <a:noFill/>
          <a:ln>
            <a:noFill/>
          </a:ln>
        </p:spPr>
      </p:pic>
      <p:sp>
        <p:nvSpPr>
          <p:cNvPr id="156" name="Google Shape;156;p28"/>
          <p:cNvSpPr txBox="1"/>
          <p:nvPr/>
        </p:nvSpPr>
        <p:spPr>
          <a:xfrm>
            <a:off x="624100" y="4336475"/>
            <a:ext cx="24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平方平均數之公式</a:t>
            </a:r>
            <a:endParaRPr/>
          </a:p>
        </p:txBody>
      </p:sp>
      <p:cxnSp>
        <p:nvCxnSpPr>
          <p:cNvPr id="157" name="Google Shape;157;p28"/>
          <p:cNvCxnSpPr/>
          <p:nvPr/>
        </p:nvCxnSpPr>
        <p:spPr>
          <a:xfrm rot="10800000">
            <a:off x="6929550" y="3400225"/>
            <a:ext cx="538200" cy="21600"/>
          </a:xfrm>
          <a:prstGeom prst="straightConnector1">
            <a:avLst/>
          </a:prstGeom>
          <a:noFill/>
          <a:ln cap="flat" cmpd="sng" w="9525">
            <a:solidFill>
              <a:schemeClr val="dk2"/>
            </a:solidFill>
            <a:prstDash val="solid"/>
            <a:round/>
            <a:headEnd len="med" w="med" type="none"/>
            <a:tailEnd len="med" w="med" type="triangle"/>
          </a:ln>
        </p:spPr>
      </p:cxnSp>
      <p:sp>
        <p:nvSpPr>
          <p:cNvPr id="158" name="Google Shape;158;p28"/>
          <p:cNvSpPr txBox="1"/>
          <p:nvPr/>
        </p:nvSpPr>
        <p:spPr>
          <a:xfrm>
            <a:off x="7618400" y="2528700"/>
            <a:ext cx="1525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rgbClr val="292929"/>
                </a:solidFill>
                <a:highlight>
                  <a:srgbClr val="FFFFFF"/>
                </a:highlight>
                <a:latin typeface="Georgia"/>
                <a:ea typeface="Georgia"/>
                <a:cs typeface="Georgia"/>
                <a:sym typeface="Georgia"/>
              </a:rPr>
              <a:t>橘色:</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zh-TW" sz="1200">
                <a:solidFill>
                  <a:srgbClr val="292929"/>
                </a:solidFill>
                <a:highlight>
                  <a:srgbClr val="FFFFFF"/>
                </a:highlight>
                <a:latin typeface="Georgia"/>
                <a:ea typeface="Georgia"/>
                <a:cs typeface="Georgia"/>
                <a:sym typeface="Georgia"/>
              </a:rPr>
              <a:t>預測的機率分佈</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zh-TW" sz="1200">
                <a:solidFill>
                  <a:srgbClr val="292929"/>
                </a:solidFill>
                <a:highlight>
                  <a:srgbClr val="FFFFFF"/>
                </a:highlight>
                <a:latin typeface="Georgia"/>
                <a:ea typeface="Georgia"/>
                <a:cs typeface="Georgia"/>
                <a:sym typeface="Georgia"/>
              </a:rPr>
              <a:t>紅色:</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zh-TW" sz="1200">
                <a:solidFill>
                  <a:srgbClr val="292929"/>
                </a:solidFill>
                <a:highlight>
                  <a:srgbClr val="FFFFFF"/>
                </a:highlight>
                <a:latin typeface="Georgia"/>
                <a:ea typeface="Georgia"/>
                <a:cs typeface="Georgia"/>
                <a:sym typeface="Georgia"/>
              </a:rPr>
              <a:t>真實的機率分佈</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zh-TW" sz="1200">
                <a:solidFill>
                  <a:srgbClr val="292929"/>
                </a:solidFill>
                <a:highlight>
                  <a:srgbClr val="FFFFFF"/>
                </a:highlight>
                <a:latin typeface="Georgia"/>
                <a:ea typeface="Georgia"/>
                <a:cs typeface="Georgia"/>
                <a:sym typeface="Georgia"/>
              </a:rPr>
              <a:t>藍色:</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zh-TW" sz="1200">
                <a:solidFill>
                  <a:srgbClr val="292929"/>
                </a:solidFill>
                <a:highlight>
                  <a:srgbClr val="FFFFFF"/>
                </a:highlight>
                <a:latin typeface="Georgia"/>
                <a:ea typeface="Georgia"/>
                <a:cs typeface="Georgia"/>
                <a:sym typeface="Georgia"/>
              </a:rPr>
              <a:t> cross-entropy 區域</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zh-TW" sz="1200">
                <a:solidFill>
                  <a:srgbClr val="292929"/>
                </a:solidFill>
                <a:highlight>
                  <a:srgbClr val="FFFFFF"/>
                </a:highlight>
                <a:latin typeface="Georgia"/>
                <a:ea typeface="Georgia"/>
                <a:cs typeface="Georgia"/>
                <a:sym typeface="Georgia"/>
              </a:rPr>
              <a:t>紫色:</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zh-TW" sz="1200">
                <a:solidFill>
                  <a:srgbClr val="292929"/>
                </a:solidFill>
                <a:highlight>
                  <a:srgbClr val="FFFFFF"/>
                </a:highlight>
                <a:latin typeface="Georgia"/>
                <a:ea typeface="Georgia"/>
                <a:cs typeface="Georgia"/>
                <a:sym typeface="Georgia"/>
              </a:rPr>
              <a:t>計算出來的值</a:t>
            </a:r>
            <a:endParaRPr sz="1000"/>
          </a:p>
        </p:txBody>
      </p:sp>
      <p:sp>
        <p:nvSpPr>
          <p:cNvPr id="159" name="Google Shape;159;p28"/>
          <p:cNvSpPr txBox="1"/>
          <p:nvPr/>
        </p:nvSpPr>
        <p:spPr>
          <a:xfrm>
            <a:off x="4379525" y="4487100"/>
            <a:ext cx="445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solidFill>
                  <a:schemeClr val="dk1"/>
                </a:solidFill>
                <a:highlight>
                  <a:srgbClr val="FFFFFF"/>
                </a:highlight>
                <a:latin typeface="Georgia"/>
                <a:ea typeface="Georgia"/>
                <a:cs typeface="Georgia"/>
                <a:sym typeface="Georgia"/>
              </a:rPr>
              <a:t>預測值與實際值差越多，</a:t>
            </a:r>
            <a:r>
              <a:rPr lang="zh-TW" sz="1600">
                <a:solidFill>
                  <a:srgbClr val="292929"/>
                </a:solidFill>
                <a:highlight>
                  <a:srgbClr val="FFFFFF"/>
                </a:highlight>
                <a:latin typeface="Georgia"/>
                <a:ea typeface="Georgia"/>
                <a:cs typeface="Georgia"/>
                <a:sym typeface="Georgia"/>
              </a:rPr>
              <a:t>Cross-entropy 會越高!</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ctrTitle"/>
          </p:nvPr>
        </p:nvSpPr>
        <p:spPr>
          <a:xfrm>
            <a:off x="423600" y="152750"/>
            <a:ext cx="8296800" cy="111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optimizer</a:t>
            </a:r>
            <a:endParaRPr/>
          </a:p>
        </p:txBody>
      </p:sp>
      <p:sp>
        <p:nvSpPr>
          <p:cNvPr id="165" name="Google Shape;165;p29"/>
          <p:cNvSpPr txBox="1"/>
          <p:nvPr/>
        </p:nvSpPr>
        <p:spPr>
          <a:xfrm>
            <a:off x="0" y="1956175"/>
            <a:ext cx="5575200" cy="22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950">
                <a:solidFill>
                  <a:srgbClr val="303233"/>
                </a:solidFill>
                <a:highlight>
                  <a:srgbClr val="FFFFFF"/>
                </a:highlight>
              </a:rPr>
              <a:t>Optimizer作用是用來幫助神經網路調整參數使Loss越小越好。</a:t>
            </a:r>
            <a:endParaRPr sz="1950">
              <a:solidFill>
                <a:srgbClr val="303233"/>
              </a:solidFill>
              <a:highlight>
                <a:srgbClr val="FFFFFF"/>
              </a:highlight>
            </a:endParaRPr>
          </a:p>
          <a:p>
            <a:pPr indent="0" lvl="0" marL="0" rtl="0" algn="l">
              <a:spcBef>
                <a:spcPts val="0"/>
              </a:spcBef>
              <a:spcAft>
                <a:spcPts val="0"/>
              </a:spcAft>
              <a:buNone/>
            </a:pPr>
            <a:r>
              <a:rPr lang="zh-TW" sz="1950">
                <a:solidFill>
                  <a:srgbClr val="303233"/>
                </a:solidFill>
                <a:highlight>
                  <a:srgbClr val="FFFFFF"/>
                </a:highlight>
              </a:rPr>
              <a:t>常見optimizer:</a:t>
            </a:r>
            <a:endParaRPr sz="1950">
              <a:solidFill>
                <a:srgbClr val="303233"/>
              </a:solidFill>
              <a:highlight>
                <a:srgbClr val="FFFFFF"/>
              </a:highlight>
            </a:endParaRPr>
          </a:p>
          <a:p>
            <a:pPr indent="-352425" lvl="0" marL="457200" rtl="0" algn="l">
              <a:spcBef>
                <a:spcPts val="0"/>
              </a:spcBef>
              <a:spcAft>
                <a:spcPts val="0"/>
              </a:spcAft>
              <a:buClr>
                <a:srgbClr val="303233"/>
              </a:buClr>
              <a:buSzPts val="1950"/>
              <a:buChar char="●"/>
            </a:pPr>
            <a:r>
              <a:rPr lang="zh-TW" sz="1950">
                <a:solidFill>
                  <a:srgbClr val="303233"/>
                </a:solidFill>
                <a:highlight>
                  <a:srgbClr val="FFFFFF"/>
                </a:highlight>
              </a:rPr>
              <a:t>Momentum</a:t>
            </a:r>
            <a:endParaRPr sz="1950">
              <a:solidFill>
                <a:srgbClr val="303233"/>
              </a:solidFill>
              <a:highlight>
                <a:srgbClr val="FFFFFF"/>
              </a:highlight>
            </a:endParaRPr>
          </a:p>
          <a:p>
            <a:pPr indent="-352425" lvl="0" marL="457200" rtl="0" algn="l">
              <a:lnSpc>
                <a:spcPct val="100000"/>
              </a:lnSpc>
              <a:spcBef>
                <a:spcPts val="0"/>
              </a:spcBef>
              <a:spcAft>
                <a:spcPts val="0"/>
              </a:spcAft>
              <a:buClr>
                <a:srgbClr val="303233"/>
              </a:buClr>
              <a:buSzPts val="1950"/>
              <a:buChar char="●"/>
            </a:pPr>
            <a:r>
              <a:rPr lang="zh-TW" sz="1950">
                <a:solidFill>
                  <a:schemeClr val="dk1"/>
                </a:solidFill>
                <a:highlight>
                  <a:srgbClr val="FFFFFF"/>
                </a:highlight>
              </a:rPr>
              <a:t>Adagrad（Adaptive Gradient）</a:t>
            </a:r>
            <a:endParaRPr sz="1950">
              <a:solidFill>
                <a:schemeClr val="dk1"/>
              </a:solidFill>
              <a:highlight>
                <a:srgbClr val="FFFFFF"/>
              </a:highlight>
            </a:endParaRPr>
          </a:p>
          <a:p>
            <a:pPr indent="-352425" lvl="0" marL="457200" rtl="0" algn="l">
              <a:lnSpc>
                <a:spcPct val="100000"/>
              </a:lnSpc>
              <a:spcBef>
                <a:spcPts val="0"/>
              </a:spcBef>
              <a:spcAft>
                <a:spcPts val="0"/>
              </a:spcAft>
              <a:buClr>
                <a:srgbClr val="303233"/>
              </a:buClr>
              <a:buSzPts val="1950"/>
              <a:buChar char="●"/>
            </a:pPr>
            <a:r>
              <a:rPr lang="zh-TW" sz="1950">
                <a:solidFill>
                  <a:schemeClr val="dk1"/>
                </a:solidFill>
                <a:highlight>
                  <a:srgbClr val="FFFFFF"/>
                </a:highlight>
              </a:rPr>
              <a:t>Adadelta</a:t>
            </a:r>
            <a:endParaRPr sz="1950">
              <a:solidFill>
                <a:schemeClr val="dk1"/>
              </a:solidFill>
              <a:highlight>
                <a:srgbClr val="FFFFFF"/>
              </a:highlight>
            </a:endParaRPr>
          </a:p>
          <a:p>
            <a:pPr indent="-352425" lvl="0" marL="457200" rtl="0" algn="l">
              <a:lnSpc>
                <a:spcPct val="100000"/>
              </a:lnSpc>
              <a:spcBef>
                <a:spcPts val="0"/>
              </a:spcBef>
              <a:spcAft>
                <a:spcPts val="0"/>
              </a:spcAft>
              <a:buClr>
                <a:srgbClr val="303233"/>
              </a:buClr>
              <a:buSzPts val="1950"/>
              <a:buChar char="●"/>
            </a:pPr>
            <a:r>
              <a:rPr lang="zh-TW" sz="1950">
                <a:solidFill>
                  <a:schemeClr val="dk1"/>
                </a:solidFill>
                <a:highlight>
                  <a:srgbClr val="FFFFFF"/>
                </a:highlight>
              </a:rPr>
              <a:t>RMSprop</a:t>
            </a:r>
            <a:endParaRPr sz="1950">
              <a:solidFill>
                <a:srgbClr val="303233"/>
              </a:solidFill>
              <a:highlight>
                <a:srgbClr val="FFFFFF"/>
              </a:highlight>
            </a:endParaRPr>
          </a:p>
        </p:txBody>
      </p:sp>
      <p:pic>
        <p:nvPicPr>
          <p:cNvPr id="166" name="Google Shape;166;p29"/>
          <p:cNvPicPr preferRelativeResize="0"/>
          <p:nvPr/>
        </p:nvPicPr>
        <p:blipFill>
          <a:blip r:embed="rId3">
            <a:alphaModFix/>
          </a:blip>
          <a:stretch>
            <a:fillRect/>
          </a:stretch>
        </p:blipFill>
        <p:spPr>
          <a:xfrm>
            <a:off x="5415525" y="1517225"/>
            <a:ext cx="3633375" cy="362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ctrTitle"/>
          </p:nvPr>
        </p:nvSpPr>
        <p:spPr>
          <a:xfrm>
            <a:off x="311700" y="23882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softmax</a:t>
            </a:r>
            <a:endParaRPr/>
          </a:p>
        </p:txBody>
      </p:sp>
      <p:pic>
        <p:nvPicPr>
          <p:cNvPr id="172" name="Google Shape;172;p30"/>
          <p:cNvPicPr preferRelativeResize="0"/>
          <p:nvPr/>
        </p:nvPicPr>
        <p:blipFill>
          <a:blip r:embed="rId3">
            <a:alphaModFix/>
          </a:blip>
          <a:stretch>
            <a:fillRect/>
          </a:stretch>
        </p:blipFill>
        <p:spPr>
          <a:xfrm>
            <a:off x="1238275" y="1235025"/>
            <a:ext cx="6446573" cy="2982101"/>
          </a:xfrm>
          <a:prstGeom prst="rect">
            <a:avLst/>
          </a:prstGeom>
          <a:noFill/>
          <a:ln>
            <a:noFill/>
          </a:ln>
        </p:spPr>
      </p:pic>
      <p:sp>
        <p:nvSpPr>
          <p:cNvPr id="173" name="Google Shape;173;p30">
            <a:hlinkClick r:id="rId4"/>
          </p:cNvPr>
          <p:cNvSpPr txBox="1"/>
          <p:nvPr/>
        </p:nvSpPr>
        <p:spPr>
          <a:xfrm>
            <a:off x="2225225" y="4316625"/>
            <a:ext cx="374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4" name="Google Shape;174;p30"/>
          <p:cNvSpPr txBox="1"/>
          <p:nvPr/>
        </p:nvSpPr>
        <p:spPr>
          <a:xfrm>
            <a:off x="2115825" y="4107675"/>
            <a:ext cx="3745200" cy="6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100" u="sng">
                <a:solidFill>
                  <a:schemeClr val="hlink"/>
                </a:solidFill>
                <a:hlinkClick r:id="rId5"/>
              </a:rPr>
              <a:t>圖片截圖自ML Lecture 5: Logistic Regression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ResNet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585000" y="385575"/>
            <a:ext cx="7974000" cy="656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前言</a:t>
            </a:r>
            <a:endParaRPr/>
          </a:p>
        </p:txBody>
      </p:sp>
      <p:sp>
        <p:nvSpPr>
          <p:cNvPr id="61" name="Google Shape;61;p14"/>
          <p:cNvSpPr txBox="1"/>
          <p:nvPr>
            <p:ph idx="1" type="subTitle"/>
          </p:nvPr>
        </p:nvSpPr>
        <p:spPr>
          <a:xfrm>
            <a:off x="0" y="2231950"/>
            <a:ext cx="4298700" cy="23565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None/>
            </a:pPr>
            <a:r>
              <a:rPr lang="zh-TW" sz="2040"/>
              <a:t>在台灣45-64歲的阿茲海默症人口約為11310人，加上65歲以上的患者，於民國109年12月底共計303271人，佔全國的1.29%，換句話說每77人便有1人是阿</a:t>
            </a:r>
            <a:r>
              <a:rPr lang="zh-TW" sz="2040"/>
              <a:t>茲</a:t>
            </a:r>
            <a:r>
              <a:rPr lang="zh-TW" sz="2040"/>
              <a:t>海默症患者，由此可知此疾病之可怕，為此我們希望透過機器學習方法去辨</a:t>
            </a:r>
            <a:r>
              <a:rPr lang="zh-TW" sz="2040"/>
              <a:t>別</a:t>
            </a:r>
            <a:r>
              <a:rPr lang="zh-TW" sz="2040"/>
              <a:t>患者是否患此疾病，讓患者盡早就醫。</a:t>
            </a:r>
            <a:endParaRPr sz="2040"/>
          </a:p>
        </p:txBody>
      </p:sp>
      <p:pic>
        <p:nvPicPr>
          <p:cNvPr id="62" name="Google Shape;62;p14"/>
          <p:cNvPicPr preferRelativeResize="0"/>
          <p:nvPr/>
        </p:nvPicPr>
        <p:blipFill>
          <a:blip r:embed="rId3">
            <a:alphaModFix/>
          </a:blip>
          <a:stretch>
            <a:fillRect/>
          </a:stretch>
        </p:blipFill>
        <p:spPr>
          <a:xfrm>
            <a:off x="4572000" y="1126688"/>
            <a:ext cx="4664849" cy="3377050"/>
          </a:xfrm>
          <a:prstGeom prst="rect">
            <a:avLst/>
          </a:prstGeom>
          <a:noFill/>
          <a:ln>
            <a:noFill/>
          </a:ln>
        </p:spPr>
      </p:pic>
      <p:sp>
        <p:nvSpPr>
          <p:cNvPr id="63" name="Google Shape;63;p14"/>
          <p:cNvSpPr txBox="1"/>
          <p:nvPr/>
        </p:nvSpPr>
        <p:spPr>
          <a:xfrm>
            <a:off x="4722675" y="4503750"/>
            <a:ext cx="436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t>圖片來</a:t>
            </a:r>
            <a:r>
              <a:rPr lang="zh-TW" sz="1000"/>
              <a:t>源</a:t>
            </a:r>
            <a:r>
              <a:rPr lang="zh-TW" sz="1000" u="sng">
                <a:solidFill>
                  <a:schemeClr val="hlink"/>
                </a:solidFill>
                <a:hlinkClick r:id="rId4"/>
              </a:rPr>
              <a:t>https://pgw.udn.com.tw/gw/photo.php?u=https://uc.udn.com.tw/photo/2019/08/11/1/6676366.png&amp;x=0&amp;y=0&amp;sw=0&amp;sh=0&amp;sl=W&amp;fw=1050</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ctrTitle"/>
          </p:nvPr>
        </p:nvSpPr>
        <p:spPr>
          <a:xfrm>
            <a:off x="1602003" y="238800"/>
            <a:ext cx="5940000" cy="105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Abstrct</a:t>
            </a:r>
            <a:endParaRPr/>
          </a:p>
        </p:txBody>
      </p:sp>
      <p:sp>
        <p:nvSpPr>
          <p:cNvPr id="185" name="Google Shape;185;p32"/>
          <p:cNvSpPr txBox="1"/>
          <p:nvPr>
            <p:ph idx="1" type="subTitle"/>
          </p:nvPr>
        </p:nvSpPr>
        <p:spPr>
          <a:xfrm>
            <a:off x="311700" y="1456800"/>
            <a:ext cx="8520600" cy="7926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zh-TW"/>
              <a:t>當深度逐漸增加，神經網路的訓練就會越來越困難。在這篇論文中，作者們提出了一個殘差學習 (residual Learning) 框架來使極深層的網路結構訓練變得更簡單。</a:t>
            </a:r>
            <a:endParaRPr/>
          </a:p>
        </p:txBody>
      </p:sp>
      <p:pic>
        <p:nvPicPr>
          <p:cNvPr id="186" name="Google Shape;186;p32"/>
          <p:cNvPicPr preferRelativeResize="0"/>
          <p:nvPr/>
        </p:nvPicPr>
        <p:blipFill>
          <a:blip r:embed="rId3">
            <a:alphaModFix/>
          </a:blip>
          <a:stretch>
            <a:fillRect/>
          </a:stretch>
        </p:blipFill>
        <p:spPr>
          <a:xfrm>
            <a:off x="1992450" y="2184825"/>
            <a:ext cx="4926551" cy="4025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ctrTitle"/>
          </p:nvPr>
        </p:nvSpPr>
        <p:spPr>
          <a:xfrm>
            <a:off x="1183652" y="0"/>
            <a:ext cx="6099000" cy="124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Introduction</a:t>
            </a:r>
            <a:endParaRPr/>
          </a:p>
        </p:txBody>
      </p:sp>
      <p:sp>
        <p:nvSpPr>
          <p:cNvPr id="192" name="Google Shape;192;p33"/>
          <p:cNvSpPr txBox="1"/>
          <p:nvPr>
            <p:ph idx="1" type="subTitle"/>
          </p:nvPr>
        </p:nvSpPr>
        <p:spPr>
          <a:xfrm>
            <a:off x="268650" y="1247700"/>
            <a:ext cx="8520600" cy="792600"/>
          </a:xfrm>
          <a:prstGeom prst="rect">
            <a:avLst/>
          </a:prstGeom>
        </p:spPr>
        <p:txBody>
          <a:bodyPr anchorCtr="0" anchor="t" bIns="91425" lIns="91425" spcFirstLastPara="1" rIns="91425" wrap="square" tIns="91425">
            <a:normAutofit fontScale="32500"/>
          </a:bodyPr>
          <a:lstStyle/>
          <a:p>
            <a:pPr indent="0" lvl="0" marL="0" rtl="0" algn="ctr">
              <a:spcBef>
                <a:spcPts val="0"/>
              </a:spcBef>
              <a:spcAft>
                <a:spcPts val="0"/>
              </a:spcAft>
              <a:buNone/>
            </a:pPr>
            <a:r>
              <a:rPr lang="zh-TW" sz="5200">
                <a:solidFill>
                  <a:schemeClr val="dk1"/>
                </a:solidFill>
              </a:rPr>
              <a:t>當深度逐漸增加，準確度卻開始出現飽和，而且退化迅速。這樣的退化問題並非來自於 overfitting，而是因為深度增加連帶著使得 training error 增加所致。</a:t>
            </a:r>
            <a:endParaRPr/>
          </a:p>
        </p:txBody>
      </p:sp>
      <p:pic>
        <p:nvPicPr>
          <p:cNvPr id="193" name="Google Shape;193;p33"/>
          <p:cNvPicPr preferRelativeResize="0"/>
          <p:nvPr/>
        </p:nvPicPr>
        <p:blipFill>
          <a:blip r:embed="rId3">
            <a:alphaModFix/>
          </a:blip>
          <a:stretch>
            <a:fillRect/>
          </a:stretch>
        </p:blipFill>
        <p:spPr>
          <a:xfrm>
            <a:off x="1498237" y="2040300"/>
            <a:ext cx="5469826" cy="279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ctrTitle"/>
          </p:nvPr>
        </p:nvSpPr>
        <p:spPr>
          <a:xfrm>
            <a:off x="1758003" y="0"/>
            <a:ext cx="5628000" cy="1257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原理</a:t>
            </a:r>
            <a:endParaRPr/>
          </a:p>
        </p:txBody>
      </p:sp>
      <p:sp>
        <p:nvSpPr>
          <p:cNvPr id="199" name="Google Shape;199;p34"/>
          <p:cNvSpPr txBox="1"/>
          <p:nvPr>
            <p:ph idx="1" type="subTitle"/>
          </p:nvPr>
        </p:nvSpPr>
        <p:spPr>
          <a:xfrm>
            <a:off x="279425" y="1180275"/>
            <a:ext cx="8737800" cy="1649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275"/>
              <a:buFont typeface="Arial"/>
              <a:buNone/>
            </a:pPr>
            <a:r>
              <a:rPr lang="zh-TW" sz="1400">
                <a:solidFill>
                  <a:srgbClr val="4A86E8"/>
                </a:solidFill>
              </a:rPr>
              <a:t>Residual: F(x) = H(x) - x</a:t>
            </a:r>
            <a:endParaRPr sz="1400">
              <a:solidFill>
                <a:srgbClr val="4A86E8"/>
              </a:solidFill>
            </a:endParaRPr>
          </a:p>
          <a:p>
            <a:pPr indent="0" lvl="0" marL="0" rtl="0" algn="ctr">
              <a:lnSpc>
                <a:spcPct val="90000"/>
              </a:lnSpc>
              <a:spcBef>
                <a:spcPts val="0"/>
              </a:spcBef>
              <a:spcAft>
                <a:spcPts val="0"/>
              </a:spcAft>
              <a:buClr>
                <a:schemeClr val="dk1"/>
              </a:buClr>
              <a:buSzPts val="275"/>
              <a:buFont typeface="Arial"/>
              <a:buNone/>
            </a:pPr>
            <a:r>
              <a:rPr lang="zh-TW" sz="1400">
                <a:solidFill>
                  <a:srgbClr val="4A86E8"/>
                </a:solidFill>
              </a:rPr>
              <a:t>原本學習是這樣的。 x → H(x)</a:t>
            </a:r>
            <a:endParaRPr sz="1400">
              <a:solidFill>
                <a:srgbClr val="4A86E8"/>
              </a:solidFill>
            </a:endParaRPr>
          </a:p>
          <a:p>
            <a:pPr indent="0" lvl="0" marL="0" rtl="0" algn="ctr">
              <a:lnSpc>
                <a:spcPct val="90000"/>
              </a:lnSpc>
              <a:spcBef>
                <a:spcPts val="0"/>
              </a:spcBef>
              <a:spcAft>
                <a:spcPts val="0"/>
              </a:spcAft>
              <a:buClr>
                <a:schemeClr val="dk1"/>
              </a:buClr>
              <a:buSzPts val="275"/>
              <a:buFont typeface="Arial"/>
              <a:buNone/>
            </a:pPr>
            <a:r>
              <a:rPr lang="zh-TW" sz="1400">
                <a:solidFill>
                  <a:srgbClr val="4A86E8"/>
                </a:solidFill>
              </a:rPr>
              <a:t>已經知道 F(x) = H(x) - x</a:t>
            </a:r>
            <a:endParaRPr sz="1400">
              <a:solidFill>
                <a:srgbClr val="4A86E8"/>
              </a:solidFill>
            </a:endParaRPr>
          </a:p>
          <a:p>
            <a:pPr indent="0" lvl="0" marL="0" rtl="0" algn="ctr">
              <a:lnSpc>
                <a:spcPct val="90000"/>
              </a:lnSpc>
              <a:spcBef>
                <a:spcPts val="0"/>
              </a:spcBef>
              <a:spcAft>
                <a:spcPts val="0"/>
              </a:spcAft>
              <a:buClr>
                <a:schemeClr val="dk1"/>
              </a:buClr>
              <a:buSzPts val="275"/>
              <a:buFont typeface="Arial"/>
              <a:buNone/>
            </a:pPr>
            <a:r>
              <a:rPr lang="zh-TW" sz="1400">
                <a:solidFill>
                  <a:srgbClr val="4A86E8"/>
                </a:solidFill>
              </a:rPr>
              <a:t>所以學習也可以這樣寫：x → F(x) + x</a:t>
            </a:r>
            <a:endParaRPr sz="1400">
              <a:solidFill>
                <a:srgbClr val="4A86E8"/>
              </a:solidFill>
            </a:endParaRPr>
          </a:p>
          <a:p>
            <a:pPr indent="0" lvl="0" marL="0" rtl="0" algn="ctr">
              <a:lnSpc>
                <a:spcPct val="90000"/>
              </a:lnSpc>
              <a:spcBef>
                <a:spcPts val="0"/>
              </a:spcBef>
              <a:spcAft>
                <a:spcPts val="0"/>
              </a:spcAft>
              <a:buClr>
                <a:schemeClr val="dk1"/>
              </a:buClr>
              <a:buSzPts val="275"/>
              <a:buFont typeface="Arial"/>
              <a:buNone/>
            </a:pPr>
            <a:r>
              <a:rPr lang="zh-TW" sz="1400">
                <a:solidFill>
                  <a:srgbClr val="4A86E8"/>
                </a:solidFill>
              </a:rPr>
              <a:t>因為H(x) = F(x) + x</a:t>
            </a:r>
            <a:endParaRPr sz="1400">
              <a:solidFill>
                <a:srgbClr val="4A86E8"/>
              </a:solidFill>
            </a:endParaRPr>
          </a:p>
          <a:p>
            <a:pPr indent="0" lvl="0" marL="0" rtl="0" algn="ctr">
              <a:lnSpc>
                <a:spcPct val="90000"/>
              </a:lnSpc>
              <a:spcBef>
                <a:spcPts val="0"/>
              </a:spcBef>
              <a:spcAft>
                <a:spcPts val="0"/>
              </a:spcAft>
              <a:buClr>
                <a:schemeClr val="dk1"/>
              </a:buClr>
              <a:buSzPts val="275"/>
              <a:buFont typeface="Arial"/>
              <a:buNone/>
            </a:pPr>
            <a:r>
              <a:rPr lang="zh-TW" sz="1400">
                <a:solidFill>
                  <a:srgbClr val="4A86E8"/>
                </a:solidFill>
              </a:rPr>
              <a:t>白話文: 輸入→特徵 ，變成：輸入→ 輸入 + 殘差，若沒學到則殘差為0</a:t>
            </a:r>
            <a:endParaRPr sz="1400">
              <a:solidFill>
                <a:srgbClr val="4A86E8"/>
              </a:solidFill>
            </a:endParaRPr>
          </a:p>
          <a:p>
            <a:pPr indent="0" lvl="0" marL="0" rtl="0" algn="ctr">
              <a:lnSpc>
                <a:spcPct val="90000"/>
              </a:lnSpc>
              <a:spcBef>
                <a:spcPts val="0"/>
              </a:spcBef>
              <a:spcAft>
                <a:spcPts val="0"/>
              </a:spcAft>
              <a:buClr>
                <a:schemeClr val="dk1"/>
              </a:buClr>
              <a:buSzPts val="275"/>
              <a:buFont typeface="Arial"/>
              <a:buNone/>
            </a:pPr>
            <a:r>
              <a:rPr lang="zh-TW" sz="1400">
                <a:solidFill>
                  <a:srgbClr val="4A86E8"/>
                </a:solidFill>
              </a:rPr>
              <a:t>又因relu有負數則為0的特性，可配合殘差</a:t>
            </a:r>
            <a:endParaRPr sz="1400">
              <a:solidFill>
                <a:srgbClr val="4A86E8"/>
              </a:solidFill>
            </a:endParaRPr>
          </a:p>
          <a:p>
            <a:pPr indent="0" lvl="0" marL="0" rtl="0" algn="ctr">
              <a:lnSpc>
                <a:spcPct val="90000"/>
              </a:lnSpc>
              <a:spcBef>
                <a:spcPts val="0"/>
              </a:spcBef>
              <a:spcAft>
                <a:spcPts val="0"/>
              </a:spcAft>
              <a:buSzPts val="275"/>
              <a:buNone/>
            </a:pPr>
            <a:r>
              <a:t/>
            </a:r>
            <a:endParaRPr sz="700"/>
          </a:p>
        </p:txBody>
      </p:sp>
      <p:pic>
        <p:nvPicPr>
          <p:cNvPr id="200" name="Google Shape;200;p34"/>
          <p:cNvPicPr preferRelativeResize="0"/>
          <p:nvPr/>
        </p:nvPicPr>
        <p:blipFill>
          <a:blip r:embed="rId3">
            <a:alphaModFix/>
          </a:blip>
          <a:stretch>
            <a:fillRect/>
          </a:stretch>
        </p:blipFill>
        <p:spPr>
          <a:xfrm>
            <a:off x="2680038" y="2829975"/>
            <a:ext cx="3936575" cy="2463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5"/>
          <p:cNvPicPr preferRelativeResize="0"/>
          <p:nvPr/>
        </p:nvPicPr>
        <p:blipFill>
          <a:blip r:embed="rId3">
            <a:alphaModFix/>
          </a:blip>
          <a:stretch>
            <a:fillRect/>
          </a:stretch>
        </p:blipFill>
        <p:spPr>
          <a:xfrm>
            <a:off x="1797025" y="0"/>
            <a:ext cx="591914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6"/>
          <p:cNvPicPr preferRelativeResize="0"/>
          <p:nvPr/>
        </p:nvPicPr>
        <p:blipFill>
          <a:blip r:embed="rId3">
            <a:alphaModFix/>
          </a:blip>
          <a:stretch>
            <a:fillRect/>
          </a:stretch>
        </p:blipFill>
        <p:spPr>
          <a:xfrm>
            <a:off x="2644200" y="-53800"/>
            <a:ext cx="38556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7"/>
          <p:cNvPicPr preferRelativeResize="0"/>
          <p:nvPr/>
        </p:nvPicPr>
        <p:blipFill>
          <a:blip r:embed="rId3">
            <a:alphaModFix/>
          </a:blip>
          <a:stretch>
            <a:fillRect/>
          </a:stretch>
        </p:blipFill>
        <p:spPr>
          <a:xfrm>
            <a:off x="404800" y="781050"/>
            <a:ext cx="8334375" cy="358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ctrTitle"/>
          </p:nvPr>
        </p:nvSpPr>
        <p:spPr>
          <a:xfrm>
            <a:off x="-238125" y="0"/>
            <a:ext cx="9749400" cy="1248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lang="zh-TW" sz="4280"/>
              <a:t>plain networks vs residual networks</a:t>
            </a:r>
            <a:endParaRPr sz="4280"/>
          </a:p>
          <a:p>
            <a:pPr indent="0" lvl="0" marL="0" rtl="0" algn="ctr">
              <a:spcBef>
                <a:spcPts val="0"/>
              </a:spcBef>
              <a:spcAft>
                <a:spcPts val="0"/>
              </a:spcAft>
              <a:buSzPts val="891"/>
              <a:buNone/>
            </a:pPr>
            <a:r>
              <a:rPr lang="zh-TW" sz="4280">
                <a:solidFill>
                  <a:srgbClr val="FF0000"/>
                </a:solidFill>
              </a:rPr>
              <a:t>residual networks win!</a:t>
            </a:r>
            <a:endParaRPr sz="4280">
              <a:solidFill>
                <a:srgbClr val="FF0000"/>
              </a:solidFill>
            </a:endParaRPr>
          </a:p>
        </p:txBody>
      </p:sp>
      <p:sp>
        <p:nvSpPr>
          <p:cNvPr id="221" name="Google Shape;221;p3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22" name="Google Shape;222;p38"/>
          <p:cNvPicPr preferRelativeResize="0"/>
          <p:nvPr/>
        </p:nvPicPr>
        <p:blipFill>
          <a:blip r:embed="rId3">
            <a:alphaModFix/>
          </a:blip>
          <a:stretch>
            <a:fillRect/>
          </a:stretch>
        </p:blipFill>
        <p:spPr>
          <a:xfrm>
            <a:off x="-55462" y="1884225"/>
            <a:ext cx="9384075" cy="3259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ctrTitle"/>
          </p:nvPr>
        </p:nvSpPr>
        <p:spPr>
          <a:xfrm>
            <a:off x="311700" y="744575"/>
            <a:ext cx="8520600" cy="1202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DenseNet</a:t>
            </a:r>
            <a:endParaRPr/>
          </a:p>
        </p:txBody>
      </p:sp>
      <p:sp>
        <p:nvSpPr>
          <p:cNvPr id="228" name="Google Shape;228;p39"/>
          <p:cNvSpPr txBox="1"/>
          <p:nvPr>
            <p:ph idx="1" type="subTitle"/>
          </p:nvPr>
        </p:nvSpPr>
        <p:spPr>
          <a:xfrm>
            <a:off x="311700" y="2202450"/>
            <a:ext cx="8520600" cy="142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sz="1200">
                <a:solidFill>
                  <a:srgbClr val="121212"/>
                </a:solidFill>
                <a:highlight>
                  <a:srgbClr val="FFFFFF"/>
                </a:highlight>
                <a:latin typeface="Microsoft Yahei"/>
                <a:ea typeface="Microsoft Yahei"/>
                <a:cs typeface="Microsoft Yahei"/>
                <a:sym typeface="Microsoft Yahei"/>
              </a:rPr>
              <a:t>DenseNet</a:t>
            </a:r>
            <a:r>
              <a:rPr lang="zh-TW" sz="1200">
                <a:solidFill>
                  <a:srgbClr val="121212"/>
                </a:solidFill>
                <a:highlight>
                  <a:srgbClr val="FFFFFF"/>
                </a:highlight>
                <a:latin typeface="Microsoft Yahei"/>
                <a:ea typeface="Microsoft Yahei"/>
                <a:cs typeface="Microsoft Yahei"/>
                <a:sym typeface="Microsoft Yahei"/>
              </a:rPr>
              <a:t>的基本思路與ResNet一致，但是它建立的是前面所有層和後面層的密集連接</a:t>
            </a:r>
            <a:r>
              <a:rPr lang="zh-TW" sz="1200">
                <a:solidFill>
                  <a:srgbClr val="121212"/>
                </a:solidFill>
                <a:highlight>
                  <a:srgbClr val="FFFFFF"/>
                </a:highlight>
                <a:latin typeface="Microsoft Yahei"/>
                <a:ea typeface="Microsoft Yahei"/>
                <a:cs typeface="Microsoft Yahei"/>
                <a:sym typeface="Microsoft Yahei"/>
              </a:rPr>
              <a:t>（dense connection），它的名稱也是由此而来(因為很密集)。</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0"/>
          <p:cNvPicPr preferRelativeResize="0"/>
          <p:nvPr/>
        </p:nvPicPr>
        <p:blipFill>
          <a:blip r:embed="rId3">
            <a:alphaModFix/>
          </a:blip>
          <a:stretch>
            <a:fillRect/>
          </a:stretch>
        </p:blipFill>
        <p:spPr>
          <a:xfrm>
            <a:off x="1143000" y="1695450"/>
            <a:ext cx="6858000" cy="1752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1"/>
          <p:cNvPicPr preferRelativeResize="0"/>
          <p:nvPr/>
        </p:nvPicPr>
        <p:blipFill>
          <a:blip r:embed="rId3">
            <a:alphaModFix/>
          </a:blip>
          <a:stretch>
            <a:fillRect/>
          </a:stretch>
        </p:blipFill>
        <p:spPr>
          <a:xfrm>
            <a:off x="142100" y="1882675"/>
            <a:ext cx="8928276" cy="143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269100" y="0"/>
            <a:ext cx="8605800" cy="1137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大綱</a:t>
            </a:r>
            <a:endParaRPr/>
          </a:p>
        </p:txBody>
      </p:sp>
      <p:sp>
        <p:nvSpPr>
          <p:cNvPr id="69" name="Google Shape;69;p15"/>
          <p:cNvSpPr txBox="1"/>
          <p:nvPr>
            <p:ph idx="1" type="subTitle"/>
          </p:nvPr>
        </p:nvSpPr>
        <p:spPr>
          <a:xfrm>
            <a:off x="1377300" y="1449050"/>
            <a:ext cx="6389400" cy="3132900"/>
          </a:xfrm>
          <a:prstGeom prst="rect">
            <a:avLst/>
          </a:prstGeom>
        </p:spPr>
        <p:txBody>
          <a:bodyPr anchorCtr="0" anchor="t" bIns="91425" lIns="91425" spcFirstLastPara="1" rIns="91425" wrap="square" tIns="91425">
            <a:normAutofit lnSpcReduction="10000"/>
          </a:bodyPr>
          <a:lstStyle/>
          <a:p>
            <a:pPr indent="-406400" lvl="0" marL="457200" rtl="0" algn="l">
              <a:spcBef>
                <a:spcPts val="0"/>
              </a:spcBef>
              <a:spcAft>
                <a:spcPts val="0"/>
              </a:spcAft>
              <a:buSzPts val="2800"/>
              <a:buAutoNum type="arabicPeriod"/>
            </a:pPr>
            <a:r>
              <a:rPr b="1" lang="zh-TW"/>
              <a:t>資料集</a:t>
            </a:r>
            <a:r>
              <a:rPr b="1" lang="zh-TW"/>
              <a:t>和</a:t>
            </a:r>
            <a:r>
              <a:rPr b="1" lang="zh-TW"/>
              <a:t>預備知識</a:t>
            </a:r>
            <a:r>
              <a:rPr b="1" lang="zh-TW"/>
              <a:t>介紹</a:t>
            </a:r>
            <a:endParaRPr b="1"/>
          </a:p>
          <a:p>
            <a:pPr indent="-406400" lvl="0" marL="457200" rtl="0" algn="l">
              <a:spcBef>
                <a:spcPts val="0"/>
              </a:spcBef>
              <a:spcAft>
                <a:spcPts val="0"/>
              </a:spcAft>
              <a:buClr>
                <a:schemeClr val="dk1"/>
              </a:buClr>
              <a:buSzPts val="2800"/>
              <a:buAutoNum type="arabicPeriod"/>
            </a:pPr>
            <a:r>
              <a:rPr b="1" lang="zh-TW">
                <a:solidFill>
                  <a:schemeClr val="dk1"/>
                </a:solidFill>
              </a:rPr>
              <a:t>Resnet</a:t>
            </a:r>
            <a:endParaRPr b="1">
              <a:solidFill>
                <a:schemeClr val="dk1"/>
              </a:solidFill>
            </a:endParaRPr>
          </a:p>
          <a:p>
            <a:pPr indent="-406400" lvl="0" marL="457200" rtl="0" algn="l">
              <a:spcBef>
                <a:spcPts val="0"/>
              </a:spcBef>
              <a:spcAft>
                <a:spcPts val="0"/>
              </a:spcAft>
              <a:buClr>
                <a:schemeClr val="dk1"/>
              </a:buClr>
              <a:buSzPts val="2800"/>
              <a:buAutoNum type="arabicPeriod"/>
            </a:pPr>
            <a:r>
              <a:rPr b="1" lang="zh-TW">
                <a:solidFill>
                  <a:schemeClr val="dk1"/>
                </a:solidFill>
              </a:rPr>
              <a:t>DenseNet</a:t>
            </a:r>
            <a:endParaRPr b="1">
              <a:solidFill>
                <a:schemeClr val="dk1"/>
              </a:solidFill>
            </a:endParaRPr>
          </a:p>
          <a:p>
            <a:pPr indent="-406400" lvl="0" marL="457200" rtl="0" algn="l">
              <a:spcBef>
                <a:spcPts val="0"/>
              </a:spcBef>
              <a:spcAft>
                <a:spcPts val="0"/>
              </a:spcAft>
              <a:buClr>
                <a:schemeClr val="dk1"/>
              </a:buClr>
              <a:buSzPts val="2800"/>
              <a:buAutoNum type="arabicPeriod"/>
            </a:pPr>
            <a:r>
              <a:rPr b="1" lang="zh-TW">
                <a:solidFill>
                  <a:schemeClr val="dk1"/>
                </a:solidFill>
              </a:rPr>
              <a:t>MobileNet</a:t>
            </a:r>
            <a:endParaRPr b="1">
              <a:solidFill>
                <a:schemeClr val="dk1"/>
              </a:solidFill>
            </a:endParaRPr>
          </a:p>
          <a:p>
            <a:pPr indent="-406400" lvl="0" marL="457200" rtl="0" algn="l">
              <a:spcBef>
                <a:spcPts val="0"/>
              </a:spcBef>
              <a:spcAft>
                <a:spcPts val="0"/>
              </a:spcAft>
              <a:buClr>
                <a:schemeClr val="dk1"/>
              </a:buClr>
              <a:buSzPts val="2800"/>
              <a:buAutoNum type="arabicPeriod"/>
            </a:pPr>
            <a:r>
              <a:rPr b="1" lang="zh-TW">
                <a:solidFill>
                  <a:schemeClr val="dk1"/>
                </a:solidFill>
              </a:rPr>
              <a:t>Svm</a:t>
            </a:r>
            <a:endParaRPr b="1">
              <a:solidFill>
                <a:schemeClr val="dk1"/>
              </a:solidFill>
            </a:endParaRPr>
          </a:p>
          <a:p>
            <a:pPr indent="-406400" lvl="0" marL="457200" rtl="0" algn="l">
              <a:spcBef>
                <a:spcPts val="0"/>
              </a:spcBef>
              <a:spcAft>
                <a:spcPts val="0"/>
              </a:spcAft>
              <a:buClr>
                <a:schemeClr val="dk1"/>
              </a:buClr>
              <a:buSzPts val="2800"/>
              <a:buAutoNum type="arabicPeriod"/>
            </a:pPr>
            <a:r>
              <a:rPr b="1" lang="zh-TW">
                <a:solidFill>
                  <a:schemeClr val="dk1"/>
                </a:solidFill>
              </a:rPr>
              <a:t>預計完成之成果</a:t>
            </a:r>
            <a:endParaRPr b="1">
              <a:solidFill>
                <a:schemeClr val="dk1"/>
              </a:solidFill>
            </a:endParaRPr>
          </a:p>
          <a:p>
            <a:pPr indent="-406400" lvl="0" marL="457200" rtl="0" algn="l">
              <a:spcBef>
                <a:spcPts val="0"/>
              </a:spcBef>
              <a:spcAft>
                <a:spcPts val="0"/>
              </a:spcAft>
              <a:buClr>
                <a:schemeClr val="dk1"/>
              </a:buClr>
              <a:buSzPts val="2800"/>
              <a:buAutoNum type="arabicPeriod"/>
            </a:pPr>
            <a:r>
              <a:rPr b="1" lang="zh-TW">
                <a:solidFill>
                  <a:schemeClr val="dk1"/>
                </a:solidFill>
              </a:rPr>
              <a:t>參考資料</a:t>
            </a:r>
            <a:endParaRPr b="1">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2"/>
          <p:cNvPicPr preferRelativeResize="0"/>
          <p:nvPr/>
        </p:nvPicPr>
        <p:blipFill>
          <a:blip r:embed="rId3">
            <a:alphaModFix/>
          </a:blip>
          <a:stretch>
            <a:fillRect/>
          </a:stretch>
        </p:blipFill>
        <p:spPr>
          <a:xfrm>
            <a:off x="1029600" y="744575"/>
            <a:ext cx="7343301" cy="3520025"/>
          </a:xfrm>
          <a:prstGeom prst="rect">
            <a:avLst/>
          </a:prstGeom>
          <a:noFill/>
          <a:ln>
            <a:noFill/>
          </a:ln>
        </p:spPr>
      </p:pic>
      <p:sp>
        <p:nvSpPr>
          <p:cNvPr id="244" name="Google Shape;244;p42"/>
          <p:cNvSpPr txBox="1"/>
          <p:nvPr/>
        </p:nvSpPr>
        <p:spPr>
          <a:xfrm>
            <a:off x="97200" y="4004400"/>
            <a:ext cx="8949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chemeClr val="dk1"/>
                </a:solidFill>
              </a:rPr>
              <a:t>DenseNet:Dense Block BN+Relu+Conv(3*3)                                                      </a:t>
            </a:r>
            <a:r>
              <a:rPr lang="zh-TW" sz="1200">
                <a:solidFill>
                  <a:schemeClr val="dk1"/>
                </a:solidFill>
              </a:rPr>
              <a:t>transition layer:BN+Conv(1*1)+pooling(2*2)</a:t>
            </a:r>
            <a:endParaRPr sz="1200">
              <a:solidFill>
                <a:schemeClr val="dk1"/>
              </a:solidFill>
            </a:endParaRPr>
          </a:p>
          <a:p>
            <a:pPr indent="0" lvl="0" marL="0" rtl="0" algn="l">
              <a:spcBef>
                <a:spcPts val="0"/>
              </a:spcBef>
              <a:spcAft>
                <a:spcPts val="0"/>
              </a:spcAft>
              <a:buNone/>
            </a:pPr>
            <a:r>
              <a:rPr lang="zh-TW" sz="1200">
                <a:solidFill>
                  <a:schemeClr val="dk1"/>
                </a:solidFill>
              </a:rPr>
              <a:t>DenseNet-B:Dense Block: </a:t>
            </a:r>
            <a:r>
              <a:rPr lang="zh-TW" sz="1200">
                <a:solidFill>
                  <a:schemeClr val="dk1"/>
                </a:solidFill>
                <a:highlight>
                  <a:srgbClr val="FEFEFE"/>
                </a:highlight>
              </a:rPr>
              <a:t>BN + ReLU + Conv(1*1)(filter_num:4K) + dropout + BN + ReLU + Conv(3*3) + dropout </a:t>
            </a:r>
            <a:r>
              <a:rPr lang="zh-TW" sz="1200">
                <a:solidFill>
                  <a:schemeClr val="dk1"/>
                </a:solidFill>
              </a:rPr>
              <a:t>transition layer</a:t>
            </a:r>
            <a:endParaRPr sz="1200">
              <a:solidFill>
                <a:schemeClr val="dk1"/>
              </a:solidFill>
            </a:endParaRPr>
          </a:p>
          <a:p>
            <a:pPr indent="0" lvl="0" marL="0" rtl="0" algn="l">
              <a:spcBef>
                <a:spcPts val="0"/>
              </a:spcBef>
              <a:spcAft>
                <a:spcPts val="0"/>
              </a:spcAft>
              <a:buNone/>
            </a:pPr>
            <a:r>
              <a:rPr lang="zh-TW" sz="1200">
                <a:solidFill>
                  <a:schemeClr val="dk1"/>
                </a:solidFill>
              </a:rPr>
              <a:t>DenseNet-BC:Dense Block　</a:t>
            </a:r>
            <a:r>
              <a:rPr lang="zh-TW"/>
              <a:t>同</a:t>
            </a:r>
            <a:r>
              <a:rPr lang="zh-TW" sz="1200">
                <a:solidFill>
                  <a:schemeClr val="dk1"/>
                </a:solidFill>
              </a:rPr>
              <a:t>DenseNet-B</a:t>
            </a:r>
            <a:endParaRPr/>
          </a:p>
          <a:p>
            <a:pPr indent="0" lvl="0" marL="0" rtl="0" algn="l">
              <a:spcBef>
                <a:spcPts val="0"/>
              </a:spcBef>
              <a:spcAft>
                <a:spcPts val="0"/>
              </a:spcAft>
              <a:buNone/>
            </a:pPr>
            <a:r>
              <a:rPr lang="zh-TW" sz="1200">
                <a:solidFill>
                  <a:schemeClr val="dk1"/>
                </a:solidFill>
              </a:rPr>
              <a:t>transition layer:</a:t>
            </a:r>
            <a:r>
              <a:rPr lang="zh-TW" sz="1200">
                <a:solidFill>
                  <a:schemeClr val="dk1"/>
                </a:solidFill>
                <a:highlight>
                  <a:srgbClr val="FEFEFE"/>
                </a:highlight>
              </a:rPr>
              <a:t>BN + ReLU + Conv(1*1)(filter_num:θm，其中 0&lt;θ&lt;1，論文中取θ=0.5) + dropout + Pooling(2*2)</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50" name="Google Shape;250;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51" name="Google Shape;251;p43"/>
          <p:cNvPicPr preferRelativeResize="0"/>
          <p:nvPr/>
        </p:nvPicPr>
        <p:blipFill>
          <a:blip r:embed="rId3">
            <a:alphaModFix/>
          </a:blip>
          <a:stretch>
            <a:fillRect/>
          </a:stretch>
        </p:blipFill>
        <p:spPr>
          <a:xfrm>
            <a:off x="115738" y="503175"/>
            <a:ext cx="8912526" cy="4355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4"/>
          <p:cNvSpPr txBox="1"/>
          <p:nvPr>
            <p:ph type="ctrTitle"/>
          </p:nvPr>
        </p:nvSpPr>
        <p:spPr>
          <a:xfrm>
            <a:off x="2235000" y="155875"/>
            <a:ext cx="4674000" cy="72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sz="4100"/>
              <a:t>MobileNet</a:t>
            </a:r>
            <a:endParaRPr sz="4100"/>
          </a:p>
        </p:txBody>
      </p:sp>
      <p:sp>
        <p:nvSpPr>
          <p:cNvPr id="257" name="Google Shape;257;p44"/>
          <p:cNvSpPr txBox="1"/>
          <p:nvPr>
            <p:ph idx="1" type="subTitle"/>
          </p:nvPr>
        </p:nvSpPr>
        <p:spPr>
          <a:xfrm>
            <a:off x="397800" y="1135400"/>
            <a:ext cx="8486400" cy="13473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rPr lang="zh-TW" sz="7200">
                <a:solidFill>
                  <a:schemeClr val="dk1"/>
                </a:solidFill>
                <a:highlight>
                  <a:schemeClr val="lt1"/>
                </a:highlight>
              </a:rPr>
              <a:t>MobileNet特性--小型、低延遲、低功耗</a:t>
            </a:r>
            <a:endParaRPr sz="7200">
              <a:solidFill>
                <a:schemeClr val="dk1"/>
              </a:solidFill>
              <a:highlight>
                <a:schemeClr val="lt1"/>
              </a:highlight>
            </a:endParaRPr>
          </a:p>
          <a:p>
            <a:pPr indent="457200" lvl="0" marL="0" rtl="0" algn="l">
              <a:lnSpc>
                <a:spcPct val="100000"/>
              </a:lnSpc>
              <a:spcBef>
                <a:spcPts val="1200"/>
              </a:spcBef>
              <a:spcAft>
                <a:spcPts val="0"/>
              </a:spcAft>
              <a:buNone/>
            </a:pPr>
            <a:r>
              <a:rPr lang="zh-TW" sz="7200">
                <a:solidFill>
                  <a:schemeClr val="dk1"/>
                </a:solidFill>
                <a:highlight>
                  <a:schemeClr val="lt1"/>
                </a:highlight>
              </a:rPr>
              <a:t>1.較小的模型，引數數量更少    2.較低的複雜度，運算中乘法和加法更少</a:t>
            </a:r>
            <a:endParaRPr sz="7200">
              <a:solidFill>
                <a:schemeClr val="dk1"/>
              </a:solidFill>
              <a:highlight>
                <a:schemeClr val="lt1"/>
              </a:highlight>
            </a:endParaRPr>
          </a:p>
          <a:p>
            <a:pPr indent="0" lvl="0" marL="0" rtl="0" algn="l">
              <a:lnSpc>
                <a:spcPct val="100000"/>
              </a:lnSpc>
              <a:spcBef>
                <a:spcPts val="1200"/>
              </a:spcBef>
              <a:spcAft>
                <a:spcPts val="0"/>
              </a:spcAft>
              <a:buNone/>
            </a:pPr>
            <a:r>
              <a:rPr lang="zh-TW" sz="7200">
                <a:solidFill>
                  <a:schemeClr val="dk1"/>
                </a:solidFill>
                <a:highlight>
                  <a:schemeClr val="lt1"/>
                </a:highlight>
              </a:rPr>
              <a:t>使用深度可分離</a:t>
            </a:r>
            <a:r>
              <a:rPr lang="zh-TW" sz="7200">
                <a:solidFill>
                  <a:schemeClr val="dk1"/>
                </a:solidFill>
                <a:highlight>
                  <a:schemeClr val="lt1"/>
                </a:highlight>
              </a:rPr>
              <a:t>卷積來建構輕量級深度神經網路</a:t>
            </a:r>
            <a:endParaRPr sz="7200">
              <a:solidFill>
                <a:schemeClr val="dk1"/>
              </a:solidFill>
              <a:highlight>
                <a:schemeClr val="lt1"/>
              </a:highlight>
            </a:endParaRPr>
          </a:p>
          <a:p>
            <a:pPr indent="0" lvl="0" marL="0" rtl="0" algn="l">
              <a:lnSpc>
                <a:spcPct val="135714"/>
              </a:lnSpc>
              <a:spcBef>
                <a:spcPts val="1200"/>
              </a:spcBef>
              <a:spcAft>
                <a:spcPts val="0"/>
              </a:spcAft>
              <a:buNone/>
            </a:pPr>
            <a:r>
              <a:t/>
            </a:r>
            <a:endParaRPr sz="1800">
              <a:solidFill>
                <a:schemeClr val="dk1"/>
              </a:solidFill>
              <a:highlight>
                <a:schemeClr val="lt1"/>
              </a:highlight>
              <a:latin typeface="Courier New"/>
              <a:ea typeface="Courier New"/>
              <a:cs typeface="Courier New"/>
              <a:sym typeface="Courier New"/>
            </a:endParaRPr>
          </a:p>
          <a:p>
            <a:pPr indent="0" lvl="0" marL="0" rtl="0" algn="ctr">
              <a:spcBef>
                <a:spcPts val="0"/>
              </a:spcBef>
              <a:spcAft>
                <a:spcPts val="0"/>
              </a:spcAft>
              <a:buNone/>
            </a:pPr>
            <a:r>
              <a:t/>
            </a:r>
            <a:endParaRPr/>
          </a:p>
        </p:txBody>
      </p:sp>
      <p:pic>
        <p:nvPicPr>
          <p:cNvPr id="258" name="Google Shape;258;p44"/>
          <p:cNvPicPr preferRelativeResize="0"/>
          <p:nvPr/>
        </p:nvPicPr>
        <p:blipFill>
          <a:blip r:embed="rId3">
            <a:alphaModFix/>
          </a:blip>
          <a:stretch>
            <a:fillRect/>
          </a:stretch>
        </p:blipFill>
        <p:spPr>
          <a:xfrm>
            <a:off x="3740642" y="2571750"/>
            <a:ext cx="5143558" cy="2171150"/>
          </a:xfrm>
          <a:prstGeom prst="rect">
            <a:avLst/>
          </a:prstGeom>
          <a:noFill/>
          <a:ln>
            <a:noFill/>
          </a:ln>
        </p:spPr>
      </p:pic>
      <p:sp>
        <p:nvSpPr>
          <p:cNvPr id="259" name="Google Shape;259;p44"/>
          <p:cNvSpPr txBox="1"/>
          <p:nvPr/>
        </p:nvSpPr>
        <p:spPr>
          <a:xfrm>
            <a:off x="320225" y="2641950"/>
            <a:ext cx="3843600" cy="16449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Clr>
                <a:schemeClr val="dk1"/>
              </a:buClr>
              <a:buSzPts val="1100"/>
              <a:buFont typeface="Arial"/>
              <a:buNone/>
            </a:pPr>
            <a:r>
              <a:rPr lang="zh-TW" sz="1800">
                <a:solidFill>
                  <a:schemeClr val="dk1"/>
                </a:solidFill>
                <a:highlight>
                  <a:schemeClr val="lt1"/>
                </a:highlight>
              </a:rPr>
              <a:t>深度可分離卷積:</a:t>
            </a:r>
            <a:endParaRPr sz="1800">
              <a:solidFill>
                <a:schemeClr val="dk1"/>
              </a:solidFill>
              <a:highlight>
                <a:schemeClr val="lt1"/>
              </a:highlight>
            </a:endParaRPr>
          </a:p>
          <a:p>
            <a:pPr indent="0" lvl="0" marL="0" rtl="0" algn="l">
              <a:lnSpc>
                <a:spcPct val="135714"/>
              </a:lnSpc>
              <a:spcBef>
                <a:spcPts val="1200"/>
              </a:spcBef>
              <a:spcAft>
                <a:spcPts val="0"/>
              </a:spcAft>
              <a:buClr>
                <a:schemeClr val="dk1"/>
              </a:buClr>
              <a:buSzPts val="1100"/>
              <a:buFont typeface="Arial"/>
              <a:buNone/>
            </a:pPr>
            <a:r>
              <a:rPr lang="zh-TW" sz="1800">
                <a:solidFill>
                  <a:schemeClr val="dk1"/>
                </a:solidFill>
                <a:highlight>
                  <a:schemeClr val="lt1"/>
                </a:highlight>
                <a:latin typeface="Courier New"/>
                <a:ea typeface="Courier New"/>
                <a:cs typeface="Courier New"/>
                <a:sym typeface="Courier New"/>
              </a:rPr>
              <a:t>可分為: 深度卷積(depthwise  convolution)、逐點卷積(pointwise convolution)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idx="1" type="subTitle"/>
          </p:nvPr>
        </p:nvSpPr>
        <p:spPr>
          <a:xfrm>
            <a:off x="211525" y="462775"/>
            <a:ext cx="3095100" cy="1764000"/>
          </a:xfrm>
          <a:prstGeom prst="rect">
            <a:avLst/>
          </a:prstGeom>
        </p:spPr>
        <p:txBody>
          <a:bodyPr anchorCtr="0" anchor="t" bIns="91425" lIns="91425" spcFirstLastPara="1" rIns="91425" wrap="square" tIns="91425">
            <a:normAutofit fontScale="25000" lnSpcReduction="20000"/>
          </a:bodyPr>
          <a:lstStyle/>
          <a:p>
            <a:pPr indent="0" lvl="0" marL="0" rtl="0" algn="l">
              <a:lnSpc>
                <a:spcPct val="135714"/>
              </a:lnSpc>
              <a:spcBef>
                <a:spcPts val="0"/>
              </a:spcBef>
              <a:spcAft>
                <a:spcPts val="0"/>
              </a:spcAft>
              <a:buClr>
                <a:schemeClr val="dk1"/>
              </a:buClr>
              <a:buSzPts val="275"/>
              <a:buFont typeface="Arial"/>
              <a:buNone/>
            </a:pPr>
            <a:r>
              <a:rPr lang="zh-TW" sz="7200">
                <a:solidFill>
                  <a:schemeClr val="dk1"/>
                </a:solidFill>
                <a:highlight>
                  <a:schemeClr val="lt1"/>
                </a:highlight>
                <a:latin typeface="Courier New"/>
                <a:ea typeface="Courier New"/>
                <a:cs typeface="Courier New"/>
                <a:sym typeface="Courier New"/>
              </a:rPr>
              <a:t>深度卷積--將卷積核拆分成單通道形式，在不改變輸入特徵影象的深度的情況下，對每一通道進行卷積操作，就會得到和輸入特徵圖通道數一致的輸出特徵圖</a:t>
            </a:r>
            <a:endParaRPr sz="7200">
              <a:solidFill>
                <a:schemeClr val="dk1"/>
              </a:solidFill>
              <a:highlight>
                <a:schemeClr val="lt1"/>
              </a:highlight>
              <a:latin typeface="Courier New"/>
              <a:ea typeface="Courier New"/>
              <a:cs typeface="Courier New"/>
              <a:sym typeface="Courier New"/>
            </a:endParaRPr>
          </a:p>
          <a:p>
            <a:pPr indent="0" lvl="0" marL="0" rtl="0" algn="ctr">
              <a:spcBef>
                <a:spcPts val="0"/>
              </a:spcBef>
              <a:spcAft>
                <a:spcPts val="0"/>
              </a:spcAft>
              <a:buNone/>
            </a:pPr>
            <a:r>
              <a:t/>
            </a:r>
            <a:endParaRPr/>
          </a:p>
        </p:txBody>
      </p:sp>
      <p:sp>
        <p:nvSpPr>
          <p:cNvPr id="265" name="Google Shape;265;p45"/>
          <p:cNvSpPr txBox="1"/>
          <p:nvPr/>
        </p:nvSpPr>
        <p:spPr>
          <a:xfrm>
            <a:off x="311725" y="2482675"/>
            <a:ext cx="41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6" name="Google Shape;266;p45"/>
          <p:cNvSpPr txBox="1"/>
          <p:nvPr/>
        </p:nvSpPr>
        <p:spPr>
          <a:xfrm>
            <a:off x="77950" y="3028225"/>
            <a:ext cx="3573600" cy="1213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zh-TW" sz="1800">
                <a:solidFill>
                  <a:schemeClr val="dk1"/>
                </a:solidFill>
                <a:highlight>
                  <a:schemeClr val="lt1"/>
                </a:highlight>
                <a:latin typeface="Courier New"/>
                <a:ea typeface="Courier New"/>
                <a:cs typeface="Courier New"/>
                <a:sym typeface="Courier New"/>
              </a:rPr>
              <a:t>逐點卷積--就是1*1卷積，主要作用就是對特徵圖進行升維和降維</a:t>
            </a:r>
            <a:endParaRPr sz="1800">
              <a:solidFill>
                <a:schemeClr val="dk1"/>
              </a:solidFill>
              <a:highlight>
                <a:schemeClr val="lt1"/>
              </a:highlight>
              <a:latin typeface="Courier New"/>
              <a:ea typeface="Courier New"/>
              <a:cs typeface="Courier New"/>
              <a:sym typeface="Courier New"/>
            </a:endParaRPr>
          </a:p>
        </p:txBody>
      </p:sp>
      <p:pic>
        <p:nvPicPr>
          <p:cNvPr id="267" name="Google Shape;267;p45"/>
          <p:cNvPicPr preferRelativeResize="0"/>
          <p:nvPr/>
        </p:nvPicPr>
        <p:blipFill>
          <a:blip r:embed="rId3">
            <a:alphaModFix/>
          </a:blip>
          <a:stretch>
            <a:fillRect/>
          </a:stretch>
        </p:blipFill>
        <p:spPr>
          <a:xfrm>
            <a:off x="3516128" y="211525"/>
            <a:ext cx="5557848" cy="2271150"/>
          </a:xfrm>
          <a:prstGeom prst="rect">
            <a:avLst/>
          </a:prstGeom>
          <a:noFill/>
          <a:ln>
            <a:noFill/>
          </a:ln>
        </p:spPr>
      </p:pic>
      <p:pic>
        <p:nvPicPr>
          <p:cNvPr id="268" name="Google Shape;268;p45"/>
          <p:cNvPicPr preferRelativeResize="0"/>
          <p:nvPr/>
        </p:nvPicPr>
        <p:blipFill>
          <a:blip r:embed="rId4">
            <a:alphaModFix/>
          </a:blip>
          <a:stretch>
            <a:fillRect/>
          </a:stretch>
        </p:blipFill>
        <p:spPr>
          <a:xfrm>
            <a:off x="3666150" y="2571738"/>
            <a:ext cx="5257800" cy="2524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6"/>
          <p:cNvSpPr txBox="1"/>
          <p:nvPr>
            <p:ph idx="1" type="subTitle"/>
          </p:nvPr>
        </p:nvSpPr>
        <p:spPr>
          <a:xfrm>
            <a:off x="322875" y="462775"/>
            <a:ext cx="5544300" cy="70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sz="1800">
                <a:solidFill>
                  <a:srgbClr val="333333"/>
                </a:solidFill>
                <a:highlight>
                  <a:srgbClr val="FEFEFE"/>
                </a:highlight>
              </a:rPr>
              <a:t>標準卷積與深度可分離卷積的過程對比如下：</a:t>
            </a:r>
            <a:endParaRPr sz="1800"/>
          </a:p>
        </p:txBody>
      </p:sp>
      <p:pic>
        <p:nvPicPr>
          <p:cNvPr id="274" name="Google Shape;274;p46"/>
          <p:cNvPicPr preferRelativeResize="0"/>
          <p:nvPr/>
        </p:nvPicPr>
        <p:blipFill>
          <a:blip r:embed="rId3">
            <a:alphaModFix/>
          </a:blip>
          <a:stretch>
            <a:fillRect/>
          </a:stretch>
        </p:blipFill>
        <p:spPr>
          <a:xfrm>
            <a:off x="1154375" y="954000"/>
            <a:ext cx="6635538" cy="3669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7"/>
          <p:cNvSpPr txBox="1"/>
          <p:nvPr>
            <p:ph idx="1" type="subTitle"/>
          </p:nvPr>
        </p:nvSpPr>
        <p:spPr>
          <a:xfrm>
            <a:off x="703300" y="217825"/>
            <a:ext cx="3640500" cy="773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sz="1800">
                <a:solidFill>
                  <a:srgbClr val="333333"/>
                </a:solidFill>
                <a:highlight>
                  <a:srgbClr val="FEFEFE"/>
                </a:highlight>
              </a:rPr>
              <a:t>標準卷積的引數量和計算量</a:t>
            </a:r>
            <a:endParaRPr sz="1800"/>
          </a:p>
        </p:txBody>
      </p:sp>
      <p:pic>
        <p:nvPicPr>
          <p:cNvPr id="280" name="Google Shape;280;p47"/>
          <p:cNvPicPr preferRelativeResize="0"/>
          <p:nvPr/>
        </p:nvPicPr>
        <p:blipFill>
          <a:blip r:embed="rId3">
            <a:alphaModFix/>
          </a:blip>
          <a:stretch>
            <a:fillRect/>
          </a:stretch>
        </p:blipFill>
        <p:spPr>
          <a:xfrm>
            <a:off x="4158013" y="0"/>
            <a:ext cx="5047025" cy="2619525"/>
          </a:xfrm>
          <a:prstGeom prst="rect">
            <a:avLst/>
          </a:prstGeom>
          <a:noFill/>
          <a:ln>
            <a:noFill/>
          </a:ln>
        </p:spPr>
      </p:pic>
      <p:pic>
        <p:nvPicPr>
          <p:cNvPr id="281" name="Google Shape;281;p47"/>
          <p:cNvPicPr preferRelativeResize="0"/>
          <p:nvPr/>
        </p:nvPicPr>
        <p:blipFill>
          <a:blip r:embed="rId4">
            <a:alphaModFix/>
          </a:blip>
          <a:stretch>
            <a:fillRect/>
          </a:stretch>
        </p:blipFill>
        <p:spPr>
          <a:xfrm>
            <a:off x="61079" y="2471550"/>
            <a:ext cx="4924958" cy="2619525"/>
          </a:xfrm>
          <a:prstGeom prst="rect">
            <a:avLst/>
          </a:prstGeom>
          <a:noFill/>
          <a:ln>
            <a:noFill/>
          </a:ln>
        </p:spPr>
      </p:pic>
      <p:sp>
        <p:nvSpPr>
          <p:cNvPr id="282" name="Google Shape;282;p47"/>
          <p:cNvSpPr txBox="1"/>
          <p:nvPr/>
        </p:nvSpPr>
        <p:spPr>
          <a:xfrm>
            <a:off x="5093200" y="4464475"/>
            <a:ext cx="370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333333"/>
                </a:solidFill>
                <a:highlight>
                  <a:srgbClr val="FEFEFE"/>
                </a:highlight>
              </a:rPr>
              <a:t>深度可分離卷積的引數量和計算量</a:t>
            </a:r>
            <a:endParaRPr sz="1800"/>
          </a:p>
        </p:txBody>
      </p:sp>
      <p:sp>
        <p:nvSpPr>
          <p:cNvPr id="283" name="Google Shape;283;p47"/>
          <p:cNvSpPr/>
          <p:nvPr/>
        </p:nvSpPr>
        <p:spPr>
          <a:xfrm>
            <a:off x="3473500" y="612300"/>
            <a:ext cx="818100" cy="31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7"/>
          <p:cNvSpPr/>
          <p:nvPr/>
        </p:nvSpPr>
        <p:spPr>
          <a:xfrm rot="10800000">
            <a:off x="4859425" y="4152775"/>
            <a:ext cx="818100" cy="31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idx="1" type="subTitle"/>
          </p:nvPr>
        </p:nvSpPr>
        <p:spPr>
          <a:xfrm>
            <a:off x="2227350" y="206725"/>
            <a:ext cx="4689300" cy="141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sz="1800">
                <a:solidFill>
                  <a:schemeClr val="dk1"/>
                </a:solidFill>
                <a:highlight>
                  <a:srgbClr val="FEFEFE"/>
                </a:highlight>
              </a:rPr>
              <a:t>運算量均下降為原來的 1/N + 1/D 2 k</a:t>
            </a:r>
            <a:endParaRPr sz="1800"/>
          </a:p>
        </p:txBody>
      </p:sp>
      <p:pic>
        <p:nvPicPr>
          <p:cNvPr id="290" name="Google Shape;290;p48"/>
          <p:cNvPicPr preferRelativeResize="0"/>
          <p:nvPr/>
        </p:nvPicPr>
        <p:blipFill>
          <a:blip r:embed="rId3">
            <a:alphaModFix/>
          </a:blip>
          <a:stretch>
            <a:fillRect/>
          </a:stretch>
        </p:blipFill>
        <p:spPr>
          <a:xfrm>
            <a:off x="450738" y="656875"/>
            <a:ext cx="8242525" cy="4016475"/>
          </a:xfrm>
          <a:prstGeom prst="rect">
            <a:avLst/>
          </a:prstGeom>
          <a:noFill/>
          <a:ln>
            <a:noFill/>
          </a:ln>
        </p:spPr>
      </p:pic>
      <p:sp>
        <p:nvSpPr>
          <p:cNvPr id="291" name="Google Shape;291;p48"/>
          <p:cNvSpPr/>
          <p:nvPr/>
        </p:nvSpPr>
        <p:spPr>
          <a:xfrm>
            <a:off x="6983450" y="2115325"/>
            <a:ext cx="1776600" cy="12693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ctrTitle"/>
          </p:nvPr>
        </p:nvSpPr>
        <p:spPr>
          <a:xfrm>
            <a:off x="946275" y="210200"/>
            <a:ext cx="7158600" cy="64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MobileNet V1</a:t>
            </a:r>
            <a:endParaRPr/>
          </a:p>
        </p:txBody>
      </p:sp>
      <p:pic>
        <p:nvPicPr>
          <p:cNvPr id="297" name="Google Shape;297;p49"/>
          <p:cNvPicPr preferRelativeResize="0"/>
          <p:nvPr/>
        </p:nvPicPr>
        <p:blipFill>
          <a:blip r:embed="rId3">
            <a:alphaModFix/>
          </a:blip>
          <a:stretch>
            <a:fillRect/>
          </a:stretch>
        </p:blipFill>
        <p:spPr>
          <a:xfrm>
            <a:off x="5359050" y="857300"/>
            <a:ext cx="3474794" cy="3981400"/>
          </a:xfrm>
          <a:prstGeom prst="rect">
            <a:avLst/>
          </a:prstGeom>
          <a:noFill/>
          <a:ln>
            <a:noFill/>
          </a:ln>
        </p:spPr>
      </p:pic>
      <p:sp>
        <p:nvSpPr>
          <p:cNvPr id="298" name="Google Shape;298;p49"/>
          <p:cNvSpPr txBox="1"/>
          <p:nvPr/>
        </p:nvSpPr>
        <p:spPr>
          <a:xfrm>
            <a:off x="327450" y="857300"/>
            <a:ext cx="4709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333333"/>
                </a:solidFill>
                <a:highlight>
                  <a:srgbClr val="FEFEFE"/>
                </a:highlight>
              </a:rPr>
              <a:t>MobileNet的網路結構如右，一共由 28層構成（不包括AvgPool 和 FC 層，且把深度卷積和逐點卷積分開算），其除了第一層採用的是標準卷積核之外，剩下的卷積層都是用Depth Wise Separable  Convolution</a:t>
            </a:r>
            <a:endParaRPr sz="1800"/>
          </a:p>
        </p:txBody>
      </p:sp>
      <p:sp>
        <p:nvSpPr>
          <p:cNvPr id="299" name="Google Shape;299;p49"/>
          <p:cNvSpPr txBox="1"/>
          <p:nvPr/>
        </p:nvSpPr>
        <p:spPr>
          <a:xfrm>
            <a:off x="946325" y="3796400"/>
            <a:ext cx="36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0" name="Google Shape;300;p49"/>
          <p:cNvPicPr preferRelativeResize="0"/>
          <p:nvPr/>
        </p:nvPicPr>
        <p:blipFill>
          <a:blip r:embed="rId4">
            <a:alphaModFix/>
          </a:blip>
          <a:stretch>
            <a:fillRect/>
          </a:stretch>
        </p:blipFill>
        <p:spPr>
          <a:xfrm>
            <a:off x="221663" y="2361038"/>
            <a:ext cx="4920971" cy="2782475"/>
          </a:xfrm>
          <a:prstGeom prst="rect">
            <a:avLst/>
          </a:prstGeom>
          <a:noFill/>
          <a:ln>
            <a:noFill/>
          </a:ln>
        </p:spPr>
      </p:pic>
      <p:sp>
        <p:nvSpPr>
          <p:cNvPr id="301" name="Google Shape;301;p49"/>
          <p:cNvSpPr txBox="1"/>
          <p:nvPr/>
        </p:nvSpPr>
        <p:spPr>
          <a:xfrm>
            <a:off x="144725" y="3994625"/>
            <a:ext cx="2627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solidFill>
                  <a:srgbClr val="292929"/>
                </a:solidFill>
                <a:highlight>
                  <a:srgbClr val="FFFFFF"/>
                </a:highlight>
                <a:latin typeface="Georgia"/>
                <a:ea typeface="Georgia"/>
                <a:cs typeface="Georgia"/>
                <a:sym typeface="Georgia"/>
              </a:rPr>
              <a:t>所有的卷積層後面都會加入一個 BN 和 ReLU</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50"/>
          <p:cNvPicPr preferRelativeResize="0"/>
          <p:nvPr/>
        </p:nvPicPr>
        <p:blipFill>
          <a:blip r:embed="rId3">
            <a:alphaModFix/>
          </a:blip>
          <a:stretch>
            <a:fillRect/>
          </a:stretch>
        </p:blipFill>
        <p:spPr>
          <a:xfrm>
            <a:off x="1371949" y="847899"/>
            <a:ext cx="6400099" cy="4179850"/>
          </a:xfrm>
          <a:prstGeom prst="rect">
            <a:avLst/>
          </a:prstGeom>
          <a:noFill/>
          <a:ln>
            <a:noFill/>
          </a:ln>
        </p:spPr>
      </p:pic>
      <p:sp>
        <p:nvSpPr>
          <p:cNvPr id="307" name="Google Shape;307;p50"/>
          <p:cNvSpPr txBox="1"/>
          <p:nvPr/>
        </p:nvSpPr>
        <p:spPr>
          <a:xfrm>
            <a:off x="3035550" y="178150"/>
            <a:ext cx="307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400"/>
              <a:t>MobileNet V1 </a:t>
            </a:r>
            <a:r>
              <a:rPr lang="zh-TW" sz="2400"/>
              <a:t>概念圖</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nvSpPr>
        <p:spPr>
          <a:xfrm>
            <a:off x="144725" y="1614300"/>
            <a:ext cx="69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3" name="Google Shape;313;p51"/>
          <p:cNvSpPr txBox="1"/>
          <p:nvPr/>
        </p:nvSpPr>
        <p:spPr>
          <a:xfrm>
            <a:off x="311700" y="244925"/>
            <a:ext cx="79269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800">
                <a:solidFill>
                  <a:schemeClr val="dk1"/>
                </a:solidFill>
                <a:highlight>
                  <a:schemeClr val="lt1"/>
                </a:highlight>
                <a:latin typeface="Courier New"/>
                <a:ea typeface="Courier New"/>
                <a:cs typeface="Courier New"/>
                <a:sym typeface="Courier New"/>
              </a:rPr>
              <a:t>雖然MobileNet網路結構和延遲已經比較小了，但是很多時候在特定應用下還是需要更小更快的模型，為此引入了寬度因子alpha，為了控制模型大小，引入了分辨因子rho</a:t>
            </a:r>
            <a:endParaRPr sz="1800">
              <a:solidFill>
                <a:schemeClr val="dk1"/>
              </a:solidFill>
              <a:highlight>
                <a:schemeClr val="lt1"/>
              </a:highlight>
              <a:latin typeface="Courier New"/>
              <a:ea typeface="Courier New"/>
              <a:cs typeface="Courier New"/>
              <a:sym typeface="Courier New"/>
            </a:endParaRPr>
          </a:p>
        </p:txBody>
      </p:sp>
      <p:sp>
        <p:nvSpPr>
          <p:cNvPr id="314" name="Google Shape;314;p51"/>
          <p:cNvSpPr txBox="1"/>
          <p:nvPr/>
        </p:nvSpPr>
        <p:spPr>
          <a:xfrm>
            <a:off x="946300" y="1440100"/>
            <a:ext cx="62568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zh-TW" sz="1800">
                <a:solidFill>
                  <a:schemeClr val="dk1"/>
                </a:solidFill>
                <a:highlight>
                  <a:schemeClr val="lt1"/>
                </a:highlight>
                <a:latin typeface="Courier New"/>
                <a:ea typeface="Courier New"/>
                <a:cs typeface="Courier New"/>
                <a:sym typeface="Courier New"/>
              </a:rPr>
              <a:t>寬度因子 alpha (Width Mutiplier)，在每一層的輸入輸出通道進行縮減，原本的輸入通道從 M 變為 alpha x M，輸出通道從 N 變為 alpha x N，變換後的計算量為:</a:t>
            </a:r>
            <a:endParaRPr sz="1800">
              <a:solidFill>
                <a:schemeClr val="dk1"/>
              </a:solidFill>
              <a:highlight>
                <a:schemeClr val="lt1"/>
              </a:highlight>
              <a:latin typeface="Courier New"/>
              <a:ea typeface="Courier New"/>
              <a:cs typeface="Courier New"/>
              <a:sym typeface="Courier New"/>
            </a:endParaRPr>
          </a:p>
        </p:txBody>
      </p:sp>
      <p:pic>
        <p:nvPicPr>
          <p:cNvPr id="315" name="Google Shape;315;p51"/>
          <p:cNvPicPr preferRelativeResize="0"/>
          <p:nvPr/>
        </p:nvPicPr>
        <p:blipFill>
          <a:blip r:embed="rId3">
            <a:alphaModFix/>
          </a:blip>
          <a:stretch>
            <a:fillRect/>
          </a:stretch>
        </p:blipFill>
        <p:spPr>
          <a:xfrm>
            <a:off x="1385998" y="2368075"/>
            <a:ext cx="5683500" cy="744000"/>
          </a:xfrm>
          <a:prstGeom prst="rect">
            <a:avLst/>
          </a:prstGeom>
          <a:noFill/>
          <a:ln>
            <a:noFill/>
          </a:ln>
        </p:spPr>
      </p:pic>
      <p:sp>
        <p:nvSpPr>
          <p:cNvPr id="316" name="Google Shape;316;p51"/>
          <p:cNvSpPr txBox="1"/>
          <p:nvPr/>
        </p:nvSpPr>
        <p:spPr>
          <a:xfrm>
            <a:off x="1042800" y="3518050"/>
            <a:ext cx="70584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zh-TW" sz="1800">
                <a:solidFill>
                  <a:schemeClr val="dk1"/>
                </a:solidFill>
                <a:highlight>
                  <a:schemeClr val="lt1"/>
                </a:highlight>
                <a:latin typeface="Courier New"/>
                <a:ea typeface="Courier New"/>
                <a:cs typeface="Courier New"/>
                <a:sym typeface="Courier New"/>
              </a:rPr>
              <a:t>alpha 介於 (0, 1] 區間，典型的設定值為 1, 0.75, 0.5, 0.25，可以使計算量和參數量降低 (alpha)**2 倍</a:t>
            </a:r>
            <a:endParaRPr sz="1800">
              <a:solidFill>
                <a:schemeClr val="dk1"/>
              </a:solidFill>
              <a:highlight>
                <a:schemeClr val="lt1"/>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1422090" y="1092475"/>
            <a:ext cx="6299826" cy="3844476"/>
          </a:xfrm>
          <a:prstGeom prst="rect">
            <a:avLst/>
          </a:prstGeom>
          <a:noFill/>
          <a:ln>
            <a:noFill/>
          </a:ln>
        </p:spPr>
      </p:pic>
      <p:sp>
        <p:nvSpPr>
          <p:cNvPr id="75" name="Google Shape;75;p16"/>
          <p:cNvSpPr txBox="1"/>
          <p:nvPr/>
        </p:nvSpPr>
        <p:spPr>
          <a:xfrm>
            <a:off x="365850" y="86075"/>
            <a:ext cx="78765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3100"/>
              <a:t>資料集來源: </a:t>
            </a:r>
            <a:r>
              <a:rPr lang="zh-TW" sz="1900" u="sng">
                <a:solidFill>
                  <a:schemeClr val="hlink"/>
                </a:solidFill>
                <a:hlinkClick r:id="rId4"/>
              </a:rPr>
              <a:t>https://www.kaggle.com/tourist55/alzheimers-dataset-4-class-of-images</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idx="1" type="subTitle"/>
          </p:nvPr>
        </p:nvSpPr>
        <p:spPr>
          <a:xfrm>
            <a:off x="189225" y="1175300"/>
            <a:ext cx="8520600" cy="79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TW" sz="1800">
                <a:solidFill>
                  <a:schemeClr val="dk1"/>
                </a:solidFill>
                <a:highlight>
                  <a:schemeClr val="lt1"/>
                </a:highlight>
                <a:latin typeface="Courier New"/>
                <a:ea typeface="Courier New"/>
                <a:cs typeface="Courier New"/>
                <a:sym typeface="Courier New"/>
              </a:rPr>
              <a:t>分辨率因子 (Resolution Multiplier)，用來控制輸入圖像的分辨率，也就是說 Rho 越小、輸入圖像就越小，變換後的計算量為:</a:t>
            </a:r>
            <a:endParaRPr sz="1800">
              <a:solidFill>
                <a:schemeClr val="dk1"/>
              </a:solidFill>
              <a:highlight>
                <a:schemeClr val="lt1"/>
              </a:highlight>
              <a:latin typeface="Courier New"/>
              <a:ea typeface="Courier New"/>
              <a:cs typeface="Courier New"/>
              <a:sym typeface="Courier New"/>
            </a:endParaRPr>
          </a:p>
          <a:p>
            <a:pPr indent="0" lvl="0" marL="0" rtl="0" algn="ctr">
              <a:spcBef>
                <a:spcPts val="0"/>
              </a:spcBef>
              <a:spcAft>
                <a:spcPts val="0"/>
              </a:spcAft>
              <a:buNone/>
            </a:pPr>
            <a:r>
              <a:t/>
            </a:r>
            <a:endParaRPr sz="1800"/>
          </a:p>
        </p:txBody>
      </p:sp>
      <p:pic>
        <p:nvPicPr>
          <p:cNvPr id="322" name="Google Shape;322;p52"/>
          <p:cNvPicPr preferRelativeResize="0"/>
          <p:nvPr/>
        </p:nvPicPr>
        <p:blipFill>
          <a:blip r:embed="rId3">
            <a:alphaModFix/>
          </a:blip>
          <a:stretch>
            <a:fillRect/>
          </a:stretch>
        </p:blipFill>
        <p:spPr>
          <a:xfrm>
            <a:off x="914400" y="1824575"/>
            <a:ext cx="7315200" cy="923925"/>
          </a:xfrm>
          <a:prstGeom prst="rect">
            <a:avLst/>
          </a:prstGeom>
          <a:noFill/>
          <a:ln>
            <a:noFill/>
          </a:ln>
        </p:spPr>
      </p:pic>
      <p:sp>
        <p:nvSpPr>
          <p:cNvPr id="323" name="Google Shape;323;p52"/>
          <p:cNvSpPr txBox="1"/>
          <p:nvPr/>
        </p:nvSpPr>
        <p:spPr>
          <a:xfrm>
            <a:off x="1113350" y="3228625"/>
            <a:ext cx="6557400" cy="954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zh-TW" sz="1800">
                <a:solidFill>
                  <a:schemeClr val="dk1"/>
                </a:solidFill>
                <a:highlight>
                  <a:schemeClr val="lt1"/>
                </a:highlight>
                <a:latin typeface="Courier New"/>
                <a:ea typeface="Courier New"/>
                <a:cs typeface="Courier New"/>
                <a:sym typeface="Courier New"/>
              </a:rPr>
              <a:t>Rho 介於 (0, 1] 區間，典型的設定值為 224、192、160、128，可以使計算量降低 (alpha)**2 x ρ x ρ 倍</a:t>
            </a:r>
            <a:endParaRPr sz="18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ph idx="1" type="subTitle"/>
          </p:nvPr>
        </p:nvSpPr>
        <p:spPr>
          <a:xfrm>
            <a:off x="311700" y="309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SVM</a:t>
            </a:r>
            <a:endParaRPr/>
          </a:p>
        </p:txBody>
      </p:sp>
      <p:sp>
        <p:nvSpPr>
          <p:cNvPr id="329" name="Google Shape;329;p53"/>
          <p:cNvSpPr txBox="1"/>
          <p:nvPr/>
        </p:nvSpPr>
        <p:spPr>
          <a:xfrm>
            <a:off x="565675" y="1068500"/>
            <a:ext cx="8024400" cy="206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1800">
                <a:solidFill>
                  <a:schemeClr val="dk2"/>
                </a:solidFill>
              </a:rPr>
              <a:t>簡介：</a:t>
            </a:r>
            <a:endParaRPr b="1" sz="1800">
              <a:solidFill>
                <a:schemeClr val="dk2"/>
              </a:solidFill>
            </a:endParaRPr>
          </a:p>
          <a:p>
            <a:pPr indent="0" lvl="0" marL="0" rtl="0" algn="l">
              <a:lnSpc>
                <a:spcPct val="115000"/>
              </a:lnSpc>
              <a:spcBef>
                <a:spcPts val="0"/>
              </a:spcBef>
              <a:spcAft>
                <a:spcPts val="0"/>
              </a:spcAft>
              <a:buNone/>
            </a:pPr>
            <a:r>
              <a:rPr lang="zh-TW" sz="1600">
                <a:solidFill>
                  <a:schemeClr val="dk2"/>
                </a:solidFill>
              </a:rPr>
              <a:t>一種二分類模型，它的基本模型是定義在特徵空間上的間隔最大的線性分類器，間隔最大使它有别於感知機．SVM的學習策略就是間隔最大化，可形式化為一个求解凸二次規劃的問題，也等價於正歸化的合頁損失函数的最小化問題。</a:t>
            </a:r>
            <a:endParaRPr sz="1600">
              <a:solidFill>
                <a:schemeClr val="dk2"/>
              </a:solidFill>
            </a:endParaRPr>
          </a:p>
          <a:p>
            <a:pPr indent="4165600" lvl="0" marL="0" rtl="0" algn="l">
              <a:lnSpc>
                <a:spcPct val="115000"/>
              </a:lnSpc>
              <a:spcBef>
                <a:spcPts val="0"/>
              </a:spcBef>
              <a:spcAft>
                <a:spcPts val="0"/>
              </a:spcAft>
              <a:buNone/>
            </a:pPr>
            <a:r>
              <a:t/>
            </a:r>
            <a:endParaRPr sz="2800">
              <a:solidFill>
                <a:schemeClr val="dk2"/>
              </a:solidFill>
            </a:endParaRPr>
          </a:p>
          <a:p>
            <a:pPr indent="0" lvl="0" marL="0" rtl="0" algn="l">
              <a:spcBef>
                <a:spcPts val="0"/>
              </a:spcBef>
              <a:spcAft>
                <a:spcPts val="0"/>
              </a:spcAft>
              <a:buNone/>
            </a:pPr>
            <a:r>
              <a:t/>
            </a:r>
            <a:endParaRPr/>
          </a:p>
        </p:txBody>
      </p:sp>
      <p:pic>
        <p:nvPicPr>
          <p:cNvPr id="330" name="Google Shape;330;p53"/>
          <p:cNvPicPr preferRelativeResize="0"/>
          <p:nvPr/>
        </p:nvPicPr>
        <p:blipFill>
          <a:blip r:embed="rId3">
            <a:alphaModFix/>
          </a:blip>
          <a:stretch>
            <a:fillRect/>
          </a:stretch>
        </p:blipFill>
        <p:spPr>
          <a:xfrm>
            <a:off x="565675" y="2725725"/>
            <a:ext cx="3644192" cy="2028600"/>
          </a:xfrm>
          <a:prstGeom prst="rect">
            <a:avLst/>
          </a:prstGeom>
          <a:noFill/>
          <a:ln>
            <a:noFill/>
          </a:ln>
        </p:spPr>
      </p:pic>
      <p:pic>
        <p:nvPicPr>
          <p:cNvPr id="331" name="Google Shape;331;p53"/>
          <p:cNvPicPr preferRelativeResize="0"/>
          <p:nvPr/>
        </p:nvPicPr>
        <p:blipFill>
          <a:blip r:embed="rId4">
            <a:alphaModFix/>
          </a:blip>
          <a:stretch>
            <a:fillRect/>
          </a:stretch>
        </p:blipFill>
        <p:spPr>
          <a:xfrm>
            <a:off x="5818400" y="2725725"/>
            <a:ext cx="2038275" cy="1751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4"/>
          <p:cNvSpPr txBox="1"/>
          <p:nvPr>
            <p:ph idx="1" type="subTitle"/>
          </p:nvPr>
        </p:nvSpPr>
        <p:spPr>
          <a:xfrm>
            <a:off x="435258" y="199643"/>
            <a:ext cx="8520600" cy="237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900"/>
              <a:t>算法原理：</a:t>
            </a:r>
            <a:endParaRPr b="1" sz="1900"/>
          </a:p>
          <a:p>
            <a:pPr indent="0" lvl="0" marL="0" rtl="0" algn="l">
              <a:spcBef>
                <a:spcPts val="0"/>
              </a:spcBef>
              <a:spcAft>
                <a:spcPts val="0"/>
              </a:spcAft>
              <a:buNone/>
            </a:pPr>
            <a:r>
              <a:rPr lang="zh-TW" sz="1600">
                <a:solidFill>
                  <a:srgbClr val="121212"/>
                </a:solidFill>
                <a:highlight>
                  <a:srgbClr val="FFFFFF"/>
                </a:highlight>
                <a:latin typeface="Microsoft Yahei"/>
                <a:ea typeface="Microsoft Yahei"/>
                <a:cs typeface="Microsoft Yahei"/>
                <a:sym typeface="Microsoft Yahei"/>
              </a:rPr>
              <a:t>SVM學習的基本想法是求解能夠正確劃分訓練數據集並且幾何間隔最大的分離超平面。如圖所示，  w*x+b=0即為分離超平面，對於線型可分的數據集来说，這樣的超平面有無窮多個（感知器），但是幾何間隔最大的分離超平面卻是唯一的。</a:t>
            </a:r>
            <a:endParaRPr sz="1600">
              <a:solidFill>
                <a:srgbClr val="000000"/>
              </a:solidFill>
            </a:endParaRPr>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b="1" sz="1900"/>
          </a:p>
          <a:p>
            <a:pPr indent="0" lvl="0" marL="0" rtl="0" algn="l">
              <a:spcBef>
                <a:spcPts val="0"/>
              </a:spcBef>
              <a:spcAft>
                <a:spcPts val="0"/>
              </a:spcAft>
              <a:buNone/>
            </a:pPr>
            <a:r>
              <a:t/>
            </a:r>
            <a:endParaRPr/>
          </a:p>
        </p:txBody>
      </p:sp>
      <p:pic>
        <p:nvPicPr>
          <p:cNvPr id="337" name="Google Shape;337;p54"/>
          <p:cNvPicPr preferRelativeResize="0"/>
          <p:nvPr/>
        </p:nvPicPr>
        <p:blipFill>
          <a:blip r:embed="rId3">
            <a:alphaModFix/>
          </a:blip>
          <a:stretch>
            <a:fillRect/>
          </a:stretch>
        </p:blipFill>
        <p:spPr>
          <a:xfrm>
            <a:off x="435250" y="1943625"/>
            <a:ext cx="2833124" cy="2495126"/>
          </a:xfrm>
          <a:prstGeom prst="rect">
            <a:avLst/>
          </a:prstGeom>
          <a:noFill/>
          <a:ln>
            <a:noFill/>
          </a:ln>
        </p:spPr>
      </p:pic>
      <p:sp>
        <p:nvSpPr>
          <p:cNvPr id="338" name="Google Shape;338;p54"/>
          <p:cNvSpPr txBox="1"/>
          <p:nvPr/>
        </p:nvSpPr>
        <p:spPr>
          <a:xfrm>
            <a:off x="4572000" y="1979875"/>
            <a:ext cx="4122900" cy="268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solidFill>
                  <a:srgbClr val="292929"/>
                </a:solidFill>
                <a:highlight>
                  <a:srgbClr val="FFFFFF"/>
                </a:highlight>
                <a:latin typeface="Georgia"/>
                <a:ea typeface="Georgia"/>
                <a:cs typeface="Georgia"/>
                <a:sym typeface="Georgia"/>
              </a:rPr>
              <a:t>SVM是一種監督式的學習方法，用統計風險最小化的原則來估計一個分類的超平面(hyperplane)，其基礎的概念非常簡單，就是</a:t>
            </a:r>
            <a:r>
              <a:rPr lang="zh-TW" sz="1600">
                <a:solidFill>
                  <a:srgbClr val="212529"/>
                </a:solidFill>
                <a:latin typeface="Georgia"/>
                <a:ea typeface="Georgia"/>
                <a:cs typeface="Georgia"/>
                <a:sym typeface="Georgia"/>
              </a:rPr>
              <a:t>找到一個決策邊界(decision boundary)讓兩類之間的邊界(margins)最大化，使其可以完美區隔開來。</a:t>
            </a:r>
            <a:endParaRPr sz="1600">
              <a:solidFill>
                <a:srgbClr val="12121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600">
              <a:solidFill>
                <a:srgbClr val="12121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600">
              <a:solidFill>
                <a:srgbClr val="121212"/>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None/>
            </a:pPr>
            <a:r>
              <a:t/>
            </a:r>
            <a:endParaRPr sz="1600">
              <a:solidFill>
                <a:srgbClr val="121212"/>
              </a:solidFill>
              <a:latin typeface="Microsoft Yahei"/>
              <a:ea typeface="Microsoft Yahei"/>
              <a:cs typeface="Microsoft Yahei"/>
              <a:sym typeface="Microsoft Yahei"/>
            </a:endParaRPr>
          </a:p>
          <a:p>
            <a:pPr indent="6781800" lvl="0" marL="0" rtl="0" algn="l">
              <a:lnSpc>
                <a:spcPct val="115000"/>
              </a:lnSpc>
              <a:spcBef>
                <a:spcPts val="0"/>
              </a:spcBef>
              <a:spcAft>
                <a:spcPts val="0"/>
              </a:spcAft>
              <a:buNone/>
            </a:pPr>
            <a:r>
              <a:rPr lang="zh-TW" sz="1600" u="sng">
                <a:solidFill>
                  <a:schemeClr val="hlink"/>
                </a:solidFill>
                <a:latin typeface="Microsoft Yahei"/>
                <a:ea typeface="Microsoft Yahei"/>
                <a:cs typeface="Microsoft Yahei"/>
                <a:sym typeface="Microsoft Yahei"/>
                <a:hlinkClick r:id="rId4"/>
              </a:rPr>
              <a:t>h</a:t>
            </a:r>
            <a:endParaRPr sz="1600">
              <a:solidFill>
                <a:srgbClr val="121212"/>
              </a:solidFill>
              <a:highlight>
                <a:srgbClr val="FFFFFF"/>
              </a:highlight>
              <a:latin typeface="Microsoft Yahei"/>
              <a:ea typeface="Microsoft Yahei"/>
              <a:cs typeface="Microsoft Yahei"/>
              <a:sym typeface="Microsoft Yahe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idx="1" type="subTitle"/>
          </p:nvPr>
        </p:nvSpPr>
        <p:spPr>
          <a:xfrm>
            <a:off x="259300" y="351425"/>
            <a:ext cx="8508900" cy="3105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523"/>
              <a:buFont typeface="Arial"/>
              <a:buNone/>
            </a:pPr>
            <a:r>
              <a:rPr lang="zh-TW" sz="1500">
                <a:solidFill>
                  <a:srgbClr val="121212"/>
                </a:solidFill>
                <a:latin typeface="Microsoft Yahei"/>
                <a:ea typeface="Microsoft Yahei"/>
                <a:cs typeface="Microsoft Yahei"/>
                <a:sym typeface="Microsoft Yahei"/>
              </a:rPr>
              <a:t>SVM是一個很強大的演算法，除了能得到一條很好的線之外，還可以做非線性的分類！</a:t>
            </a:r>
            <a:endParaRPr sz="1500">
              <a:solidFill>
                <a:srgbClr val="121212"/>
              </a:solidFill>
              <a:latin typeface="Microsoft Yahei"/>
              <a:ea typeface="Microsoft Yahei"/>
              <a:cs typeface="Microsoft Yahei"/>
              <a:sym typeface="Microsoft Yahei"/>
            </a:endParaRPr>
          </a:p>
          <a:p>
            <a:pPr indent="0" lvl="0" marL="0" rtl="0" algn="l">
              <a:lnSpc>
                <a:spcPct val="105000"/>
              </a:lnSpc>
              <a:spcBef>
                <a:spcPts val="0"/>
              </a:spcBef>
              <a:spcAft>
                <a:spcPts val="0"/>
              </a:spcAft>
              <a:buClr>
                <a:schemeClr val="dk1"/>
              </a:buClr>
              <a:buSzPts val="523"/>
              <a:buFont typeface="Arial"/>
              <a:buNone/>
            </a:pPr>
            <a:r>
              <a:rPr lang="zh-TW" sz="1500">
                <a:solidFill>
                  <a:srgbClr val="121212"/>
                </a:solidFill>
                <a:latin typeface="Microsoft Yahei"/>
                <a:ea typeface="Microsoft Yahei"/>
                <a:cs typeface="Microsoft Yahei"/>
                <a:sym typeface="Microsoft Yahei"/>
              </a:rPr>
              <a:t>那要怎麼讓Margin最大呢？</a:t>
            </a:r>
            <a:endParaRPr sz="1500">
              <a:solidFill>
                <a:srgbClr val="121212"/>
              </a:solidFill>
              <a:latin typeface="Microsoft Yahei"/>
              <a:ea typeface="Microsoft Yahei"/>
              <a:cs typeface="Microsoft Yahei"/>
              <a:sym typeface="Microsoft Yahei"/>
            </a:endParaRPr>
          </a:p>
          <a:p>
            <a:pPr indent="0" lvl="0" marL="0" rtl="0" algn="l">
              <a:lnSpc>
                <a:spcPct val="105000"/>
              </a:lnSpc>
              <a:spcBef>
                <a:spcPts val="0"/>
              </a:spcBef>
              <a:spcAft>
                <a:spcPts val="0"/>
              </a:spcAft>
              <a:buClr>
                <a:schemeClr val="dk1"/>
              </a:buClr>
              <a:buSzPts val="523"/>
              <a:buFont typeface="Arial"/>
              <a:buNone/>
            </a:pPr>
            <a:r>
              <a:t/>
            </a:r>
            <a:endParaRPr sz="1500">
              <a:solidFill>
                <a:srgbClr val="121212"/>
              </a:solidFill>
              <a:latin typeface="Microsoft Yahei"/>
              <a:ea typeface="Microsoft Yahei"/>
              <a:cs typeface="Microsoft Yahei"/>
              <a:sym typeface="Microsoft Yahei"/>
            </a:endParaRPr>
          </a:p>
          <a:p>
            <a:pPr indent="0" lvl="0" marL="0" rtl="0" algn="l">
              <a:lnSpc>
                <a:spcPct val="105000"/>
              </a:lnSpc>
              <a:spcBef>
                <a:spcPts val="0"/>
              </a:spcBef>
              <a:spcAft>
                <a:spcPts val="0"/>
              </a:spcAft>
              <a:buClr>
                <a:schemeClr val="dk1"/>
              </a:buClr>
              <a:buSzPts val="523"/>
              <a:buFont typeface="Arial"/>
              <a:buNone/>
            </a:pPr>
            <a:r>
              <a:rPr lang="zh-TW" sz="1500">
                <a:solidFill>
                  <a:srgbClr val="121212"/>
                </a:solidFill>
                <a:latin typeface="Microsoft Yahei"/>
                <a:ea typeface="Microsoft Yahei"/>
                <a:cs typeface="Microsoft Yahei"/>
                <a:sym typeface="Microsoft Yahei"/>
              </a:rPr>
              <a:t>假設紅線是w*x = 0 在紅線上方的區域就是w*x &gt;0 紅線下方的區域就是w*x &lt;0。</a:t>
            </a:r>
            <a:endParaRPr sz="1500">
              <a:solidFill>
                <a:srgbClr val="121212"/>
              </a:solidFill>
              <a:latin typeface="Microsoft Yahei"/>
              <a:ea typeface="Microsoft Yahei"/>
              <a:cs typeface="Microsoft Yahei"/>
              <a:sym typeface="Microsoft Yahei"/>
            </a:endParaRPr>
          </a:p>
          <a:p>
            <a:pPr indent="0" lvl="0" marL="0" rtl="0" algn="l">
              <a:lnSpc>
                <a:spcPct val="105000"/>
              </a:lnSpc>
              <a:spcBef>
                <a:spcPts val="0"/>
              </a:spcBef>
              <a:spcAft>
                <a:spcPts val="0"/>
              </a:spcAft>
              <a:buClr>
                <a:schemeClr val="dk1"/>
              </a:buClr>
              <a:buSzPts val="523"/>
              <a:buFont typeface="Arial"/>
              <a:buNone/>
            </a:pPr>
            <a:r>
              <a:t/>
            </a:r>
            <a:endParaRPr sz="1500">
              <a:solidFill>
                <a:srgbClr val="121212"/>
              </a:solidFill>
              <a:latin typeface="Microsoft Yahei"/>
              <a:ea typeface="Microsoft Yahei"/>
              <a:cs typeface="Microsoft Yahei"/>
              <a:sym typeface="Microsoft Yahei"/>
            </a:endParaRPr>
          </a:p>
          <a:p>
            <a:pPr indent="0" lvl="0" marL="0" rtl="0" algn="ctr">
              <a:lnSpc>
                <a:spcPct val="90000"/>
              </a:lnSpc>
              <a:spcBef>
                <a:spcPts val="0"/>
              </a:spcBef>
              <a:spcAft>
                <a:spcPts val="0"/>
              </a:spcAft>
              <a:buSzPts val="523"/>
              <a:buNone/>
            </a:pPr>
            <a:r>
              <a:t/>
            </a:r>
            <a:endParaRPr sz="1330"/>
          </a:p>
        </p:txBody>
      </p:sp>
      <p:pic>
        <p:nvPicPr>
          <p:cNvPr id="344" name="Google Shape;344;p55"/>
          <p:cNvPicPr preferRelativeResize="0"/>
          <p:nvPr/>
        </p:nvPicPr>
        <p:blipFill>
          <a:blip r:embed="rId3">
            <a:alphaModFix/>
          </a:blip>
          <a:stretch>
            <a:fillRect/>
          </a:stretch>
        </p:blipFill>
        <p:spPr>
          <a:xfrm>
            <a:off x="423400" y="2348675"/>
            <a:ext cx="3243050" cy="2400925"/>
          </a:xfrm>
          <a:prstGeom prst="rect">
            <a:avLst/>
          </a:prstGeom>
          <a:noFill/>
          <a:ln>
            <a:noFill/>
          </a:ln>
        </p:spPr>
      </p:pic>
      <p:sp>
        <p:nvSpPr>
          <p:cNvPr id="345" name="Google Shape;345;p55"/>
          <p:cNvSpPr txBox="1"/>
          <p:nvPr/>
        </p:nvSpPr>
        <p:spPr>
          <a:xfrm>
            <a:off x="259300" y="1616350"/>
            <a:ext cx="8145600" cy="124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zh-TW" sz="1600">
                <a:solidFill>
                  <a:srgbClr val="121212"/>
                </a:solidFill>
                <a:latin typeface="Microsoft Yahei"/>
                <a:ea typeface="Microsoft Yahei"/>
                <a:cs typeface="Microsoft Yahei"/>
                <a:sym typeface="Microsoft Yahei"/>
              </a:rPr>
              <a:t>同理類推來看在左邊虛線上方的區域是w*x&lt;-k 在右邊虛線下方的區域是w*x&gt;k，虛線中間不會有資料點。</a:t>
            </a:r>
            <a:endParaRPr sz="1600">
              <a:solidFill>
                <a:srgbClr val="121212"/>
              </a:solidFill>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t/>
            </a:r>
            <a:endParaRPr sz="1600">
              <a:solidFill>
                <a:srgbClr val="121212"/>
              </a:solidFill>
              <a:latin typeface="Microsoft Yahei"/>
              <a:ea typeface="Microsoft Yahei"/>
              <a:cs typeface="Microsoft Yahei"/>
              <a:sym typeface="Microsoft Yahei"/>
            </a:endParaRPr>
          </a:p>
          <a:p>
            <a:pPr indent="0" lvl="0" marL="0" rtl="0" algn="l">
              <a:spcBef>
                <a:spcPts val="0"/>
              </a:spcBef>
              <a:spcAft>
                <a:spcPts val="0"/>
              </a:spcAft>
              <a:buNone/>
            </a:pPr>
            <a:r>
              <a:t/>
            </a:r>
            <a:endParaRPr/>
          </a:p>
        </p:txBody>
      </p:sp>
      <p:pic>
        <p:nvPicPr>
          <p:cNvPr id="346" name="Google Shape;346;p55"/>
          <p:cNvPicPr preferRelativeResize="0"/>
          <p:nvPr/>
        </p:nvPicPr>
        <p:blipFill>
          <a:blip r:embed="rId4">
            <a:alphaModFix/>
          </a:blip>
          <a:stretch>
            <a:fillRect/>
          </a:stretch>
        </p:blipFill>
        <p:spPr>
          <a:xfrm>
            <a:off x="4646888" y="2196900"/>
            <a:ext cx="3495675" cy="2552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6"/>
          <p:cNvSpPr txBox="1"/>
          <p:nvPr>
            <p:ph idx="1" type="subTitle"/>
          </p:nvPr>
        </p:nvSpPr>
        <p:spPr>
          <a:xfrm>
            <a:off x="259325" y="372375"/>
            <a:ext cx="8561100" cy="207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zh-TW" sz="1600">
                <a:solidFill>
                  <a:srgbClr val="121212"/>
                </a:solidFill>
              </a:rPr>
              <a:t>虛線上的點X1,X2 其實就是所謂的支援向量(Support vector)，我們主要是利用支援向量來算出Margin，並最大化Margin。那要怎麼計算margin呢？ 利用高中數學的知識將X1向量-X2向量得到的向量投影到W就可以了！接下來就是在Y*(W*X) ≥k 的條件下(虛線中間沒有點)，來最大化margin 。</a:t>
            </a:r>
            <a:endParaRPr sz="1600">
              <a:solidFill>
                <a:srgbClr val="121212"/>
              </a:solidFill>
            </a:endParaRPr>
          </a:p>
          <a:p>
            <a:pPr indent="0" lvl="0" marL="0" rtl="0" algn="l">
              <a:lnSpc>
                <a:spcPct val="95000"/>
              </a:lnSpc>
              <a:spcBef>
                <a:spcPts val="0"/>
              </a:spcBef>
              <a:spcAft>
                <a:spcPts val="0"/>
              </a:spcAft>
              <a:buSzPts val="770"/>
              <a:buNone/>
            </a:pPr>
            <a:r>
              <a:t/>
            </a:r>
            <a:endParaRPr sz="1600">
              <a:solidFill>
                <a:srgbClr val="121212"/>
              </a:solidFill>
            </a:endParaRPr>
          </a:p>
          <a:p>
            <a:pPr indent="0" lvl="0" marL="0" rtl="0" algn="l">
              <a:lnSpc>
                <a:spcPct val="95000"/>
              </a:lnSpc>
              <a:spcBef>
                <a:spcPts val="0"/>
              </a:spcBef>
              <a:spcAft>
                <a:spcPts val="0"/>
              </a:spcAft>
              <a:buClr>
                <a:schemeClr val="dk1"/>
              </a:buClr>
              <a:buSzPts val="770"/>
              <a:buFont typeface="Arial"/>
              <a:buNone/>
            </a:pPr>
            <a:r>
              <a:rPr lang="zh-TW" sz="1600">
                <a:solidFill>
                  <a:srgbClr val="292929"/>
                </a:solidFill>
                <a:highlight>
                  <a:srgbClr val="FFFFFF"/>
                </a:highlight>
              </a:rPr>
              <a:t>真</a:t>
            </a:r>
            <a:r>
              <a:rPr lang="zh-TW" sz="1600">
                <a:solidFill>
                  <a:srgbClr val="292929"/>
                </a:solidFill>
              </a:rPr>
              <a:t>實的資料</a:t>
            </a:r>
            <a:r>
              <a:rPr lang="zh-TW" sz="1600">
                <a:solidFill>
                  <a:srgbClr val="292929"/>
                </a:solidFill>
                <a:highlight>
                  <a:srgbClr val="FFFFFF"/>
                </a:highlight>
              </a:rPr>
              <a:t>不太可能有可以</a:t>
            </a:r>
            <a:r>
              <a:rPr lang="zh-TW" sz="1600">
                <a:solidFill>
                  <a:srgbClr val="292929"/>
                </a:solidFill>
              </a:rPr>
              <a:t>完美分類</a:t>
            </a:r>
            <a:r>
              <a:rPr lang="zh-TW" sz="1600">
                <a:solidFill>
                  <a:srgbClr val="292929"/>
                </a:solidFill>
                <a:highlight>
                  <a:srgbClr val="FFFFFF"/>
                </a:highlight>
              </a:rPr>
              <a:t>的案子，因此我們在training 的時候可以容忍一些data落到邊界之內(下圖範例)，此類的SVM稱為soft-margin SVM。</a:t>
            </a:r>
            <a:endParaRPr sz="1600">
              <a:solidFill>
                <a:srgbClr val="121212"/>
              </a:solidFill>
            </a:endParaRPr>
          </a:p>
          <a:p>
            <a:pPr indent="0" lvl="0" marL="0" rtl="0" algn="l">
              <a:lnSpc>
                <a:spcPct val="95000"/>
              </a:lnSpc>
              <a:spcBef>
                <a:spcPts val="0"/>
              </a:spcBef>
              <a:spcAft>
                <a:spcPts val="0"/>
              </a:spcAft>
              <a:buClr>
                <a:schemeClr val="dk1"/>
              </a:buClr>
              <a:buSzPts val="770"/>
              <a:buFont typeface="Arial"/>
              <a:buNone/>
            </a:pPr>
            <a:r>
              <a:t/>
            </a:r>
            <a:endParaRPr sz="1600">
              <a:solidFill>
                <a:srgbClr val="121212"/>
              </a:solidFill>
              <a:latin typeface="Microsoft Yahei"/>
              <a:ea typeface="Microsoft Yahei"/>
              <a:cs typeface="Microsoft Yahei"/>
              <a:sym typeface="Microsoft Yahei"/>
            </a:endParaRPr>
          </a:p>
          <a:p>
            <a:pPr indent="0" lvl="0" marL="0" rtl="0" algn="ctr">
              <a:lnSpc>
                <a:spcPct val="80000"/>
              </a:lnSpc>
              <a:spcBef>
                <a:spcPts val="0"/>
              </a:spcBef>
              <a:spcAft>
                <a:spcPts val="0"/>
              </a:spcAft>
              <a:buSzPts val="770"/>
              <a:buNone/>
            </a:pPr>
            <a:r>
              <a:t/>
            </a:r>
            <a:endParaRPr sz="1960"/>
          </a:p>
        </p:txBody>
      </p:sp>
      <p:pic>
        <p:nvPicPr>
          <p:cNvPr id="352" name="Google Shape;352;p56"/>
          <p:cNvPicPr preferRelativeResize="0"/>
          <p:nvPr/>
        </p:nvPicPr>
        <p:blipFill>
          <a:blip r:embed="rId3">
            <a:alphaModFix/>
          </a:blip>
          <a:stretch>
            <a:fillRect/>
          </a:stretch>
        </p:blipFill>
        <p:spPr>
          <a:xfrm>
            <a:off x="393350" y="2321575"/>
            <a:ext cx="2759800" cy="2450025"/>
          </a:xfrm>
          <a:prstGeom prst="rect">
            <a:avLst/>
          </a:prstGeom>
          <a:noFill/>
          <a:ln>
            <a:noFill/>
          </a:ln>
        </p:spPr>
      </p:pic>
      <p:sp>
        <p:nvSpPr>
          <p:cNvPr id="353" name="Google Shape;353;p56"/>
          <p:cNvSpPr txBox="1"/>
          <p:nvPr/>
        </p:nvSpPr>
        <p:spPr>
          <a:xfrm>
            <a:off x="3933013" y="2905425"/>
            <a:ext cx="460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800"/>
              <a:t>公式：</a:t>
            </a:r>
            <a:endParaRPr b="1" sz="1800"/>
          </a:p>
        </p:txBody>
      </p:sp>
      <p:pic>
        <p:nvPicPr>
          <p:cNvPr id="354" name="Google Shape;354;p56"/>
          <p:cNvPicPr preferRelativeResize="0"/>
          <p:nvPr/>
        </p:nvPicPr>
        <p:blipFill>
          <a:blip r:embed="rId4">
            <a:alphaModFix/>
          </a:blip>
          <a:stretch>
            <a:fillRect/>
          </a:stretch>
        </p:blipFill>
        <p:spPr>
          <a:xfrm>
            <a:off x="3331225" y="3443975"/>
            <a:ext cx="5812775" cy="1264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7"/>
          <p:cNvSpPr txBox="1"/>
          <p:nvPr>
            <p:ph idx="1" type="subTitle"/>
          </p:nvPr>
        </p:nvSpPr>
        <p:spPr>
          <a:xfrm>
            <a:off x="345700" y="1029800"/>
            <a:ext cx="8791500" cy="207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600">
                <a:solidFill>
                  <a:srgbClr val="292929"/>
                </a:solidFill>
                <a:highlight>
                  <a:srgbClr val="FFFFFF"/>
                </a:highlight>
                <a:latin typeface="Georgia"/>
                <a:ea typeface="Georgia"/>
                <a:cs typeface="Georgia"/>
                <a:sym typeface="Georgia"/>
              </a:rPr>
              <a:t>SVM的強大是因為kernel function的關係，讓SVM可以從線性分類轉換到非線性分類</a:t>
            </a:r>
            <a:r>
              <a:rPr lang="zh-TW" sz="1600">
                <a:solidFill>
                  <a:srgbClr val="292929"/>
                </a:solidFill>
                <a:highlight>
                  <a:srgbClr val="FFFFFF"/>
                </a:highlight>
                <a:latin typeface="Georgia"/>
                <a:ea typeface="Georgia"/>
                <a:cs typeface="Georgia"/>
                <a:sym typeface="Georgia"/>
              </a:rPr>
              <a:t>上。</a:t>
            </a:r>
            <a:endParaRPr sz="1600">
              <a:solidFill>
                <a:srgbClr val="121212"/>
              </a:solidFill>
              <a:latin typeface="Microsoft Yahei"/>
              <a:ea typeface="Microsoft Yahei"/>
              <a:cs typeface="Microsoft Yahei"/>
              <a:sym typeface="Microsoft Yahei"/>
            </a:endParaRPr>
          </a:p>
          <a:p>
            <a:pPr indent="0" lvl="0" marL="0" rtl="0" algn="l">
              <a:lnSpc>
                <a:spcPct val="150000"/>
              </a:lnSpc>
              <a:spcBef>
                <a:spcPts val="3200"/>
              </a:spcBef>
              <a:spcAft>
                <a:spcPts val="0"/>
              </a:spcAft>
              <a:buNone/>
            </a:pPr>
            <a:r>
              <a:rPr lang="zh-TW" sz="1600">
                <a:solidFill>
                  <a:srgbClr val="292929"/>
                </a:solidFill>
                <a:latin typeface="Georgia"/>
                <a:ea typeface="Georgia"/>
                <a:cs typeface="Georgia"/>
                <a:sym typeface="Georgia"/>
              </a:rPr>
              <a:t>Kernel trick在機器學習的角色就是希望當不同類別的資料在原始空間中無法被線性分類器區隔開來時，經由非線性投影後的資料能在更高維度的空間中可以更區隔開。</a:t>
            </a:r>
            <a:endParaRPr sz="1600">
              <a:solidFill>
                <a:srgbClr val="292929"/>
              </a:solidFill>
              <a:latin typeface="Georgia"/>
              <a:ea typeface="Georgia"/>
              <a:cs typeface="Georgia"/>
              <a:sym typeface="Georgia"/>
            </a:endParaRPr>
          </a:p>
          <a:p>
            <a:pPr indent="7607300" lvl="0" marL="0" rtl="0" algn="l">
              <a:lnSpc>
                <a:spcPct val="115000"/>
              </a:lnSpc>
              <a:spcBef>
                <a:spcPts val="0"/>
              </a:spcBef>
              <a:spcAft>
                <a:spcPts val="0"/>
              </a:spcAft>
              <a:buNone/>
            </a:pPr>
            <a:r>
              <a:t/>
            </a:r>
            <a:endParaRPr sz="1600">
              <a:solidFill>
                <a:srgbClr val="292929"/>
              </a:solidFill>
              <a:latin typeface="Georgia"/>
              <a:ea typeface="Georgia"/>
              <a:cs typeface="Georgia"/>
              <a:sym typeface="Georgia"/>
            </a:endParaRPr>
          </a:p>
          <a:p>
            <a:pPr indent="0" lvl="0" marL="0" rtl="0" algn="l">
              <a:lnSpc>
                <a:spcPct val="170000"/>
              </a:lnSpc>
              <a:spcBef>
                <a:spcPts val="0"/>
              </a:spcBef>
              <a:spcAft>
                <a:spcPts val="0"/>
              </a:spcAft>
              <a:buNone/>
            </a:pPr>
            <a:r>
              <a:t/>
            </a:r>
            <a:endParaRPr sz="1350">
              <a:solidFill>
                <a:srgbClr val="303233"/>
              </a:solidFill>
            </a:endParaRPr>
          </a:p>
          <a:p>
            <a:pPr indent="0" lvl="0" marL="0" rtl="0" algn="l">
              <a:lnSpc>
                <a:spcPct val="170000"/>
              </a:lnSpc>
              <a:spcBef>
                <a:spcPts val="2000"/>
              </a:spcBef>
              <a:spcAft>
                <a:spcPts val="2000"/>
              </a:spcAft>
              <a:buNone/>
            </a:pPr>
            <a:r>
              <a:t/>
            </a:r>
            <a:endParaRPr sz="1600">
              <a:solidFill>
                <a:srgbClr val="292929"/>
              </a:solidFill>
              <a:highlight>
                <a:srgbClr val="FFFFFF"/>
              </a:highlight>
              <a:latin typeface="Georgia"/>
              <a:ea typeface="Georgia"/>
              <a:cs typeface="Georgia"/>
              <a:sym typeface="Georgia"/>
            </a:endParaRPr>
          </a:p>
        </p:txBody>
      </p:sp>
      <p:sp>
        <p:nvSpPr>
          <p:cNvPr id="360" name="Google Shape;360;p57"/>
          <p:cNvSpPr txBox="1"/>
          <p:nvPr/>
        </p:nvSpPr>
        <p:spPr>
          <a:xfrm>
            <a:off x="345700" y="429500"/>
            <a:ext cx="6557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2700">
                <a:solidFill>
                  <a:srgbClr val="292929"/>
                </a:solidFill>
                <a:highlight>
                  <a:srgbClr val="FFFFFF"/>
                </a:highlight>
                <a:latin typeface="Georgia"/>
                <a:ea typeface="Georgia"/>
                <a:cs typeface="Georgia"/>
                <a:sym typeface="Georgia"/>
              </a:rPr>
              <a:t>kernel method</a:t>
            </a:r>
            <a:endParaRPr b="1" sz="2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8"/>
          <p:cNvSpPr txBox="1"/>
          <p:nvPr>
            <p:ph idx="1" type="subTitle"/>
          </p:nvPr>
        </p:nvSpPr>
        <p:spPr>
          <a:xfrm>
            <a:off x="311700" y="257150"/>
            <a:ext cx="8520600" cy="792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018"/>
              <a:buNone/>
            </a:pPr>
            <a:r>
              <a:rPr lang="zh-TW" sz="1800">
                <a:solidFill>
                  <a:srgbClr val="292929"/>
                </a:solidFill>
                <a:highlight>
                  <a:srgbClr val="FFFFFF"/>
                </a:highlight>
                <a:latin typeface="Georgia"/>
                <a:ea typeface="Georgia"/>
                <a:cs typeface="Georgia"/>
                <a:sym typeface="Georgia"/>
              </a:rPr>
              <a:t>下圖是一般看到kernel介紹都會看到的圖，我們無法在原始空間(</a:t>
            </a:r>
            <a:r>
              <a:rPr i="1" lang="zh-TW" sz="1800">
                <a:solidFill>
                  <a:srgbClr val="292929"/>
                </a:solidFill>
                <a:latin typeface="Georgia"/>
                <a:ea typeface="Georgia"/>
                <a:cs typeface="Georgia"/>
                <a:sym typeface="Georgia"/>
              </a:rPr>
              <a:t>Rd</a:t>
            </a:r>
            <a:r>
              <a:rPr lang="zh-TW" sz="1800">
                <a:solidFill>
                  <a:srgbClr val="292929"/>
                </a:solidFill>
                <a:highlight>
                  <a:srgbClr val="FFFFFF"/>
                </a:highlight>
                <a:latin typeface="Georgia"/>
                <a:ea typeface="Georgia"/>
                <a:cs typeface="Georgia"/>
                <a:sym typeface="Georgia"/>
              </a:rPr>
              <a:t>)中適當的找到一個線性分類器將兩類區隔開，這時後此需要找到一個非線性投影(</a:t>
            </a:r>
            <a:r>
              <a:rPr i="1" lang="zh-TW" sz="1800">
                <a:solidFill>
                  <a:srgbClr val="292929"/>
                </a:solidFill>
                <a:latin typeface="Georgia"/>
                <a:ea typeface="Georgia"/>
                <a:cs typeface="Georgia"/>
                <a:sym typeface="Georgia"/>
              </a:rPr>
              <a:t>φ</a:t>
            </a:r>
            <a:r>
              <a:rPr lang="zh-TW" sz="1800">
                <a:solidFill>
                  <a:srgbClr val="292929"/>
                </a:solidFill>
                <a:highlight>
                  <a:srgbClr val="FFFFFF"/>
                </a:highlight>
                <a:latin typeface="Georgia"/>
                <a:ea typeface="Georgia"/>
                <a:cs typeface="Georgia"/>
                <a:sym typeface="Georgia"/>
              </a:rPr>
              <a:t>)將資料進行轉換到更高維度的空間，此時在高維度的空間中只需要一個線性分類器/hyperplane就可以完美分類。</a:t>
            </a:r>
            <a:endParaRPr sz="1800">
              <a:solidFill>
                <a:srgbClr val="303233"/>
              </a:solidFill>
              <a:highlight>
                <a:srgbClr val="FFFFFF"/>
              </a:highlight>
            </a:endParaRPr>
          </a:p>
          <a:p>
            <a:pPr indent="0" lvl="0" marL="0" rtl="0" algn="l">
              <a:lnSpc>
                <a:spcPct val="60000"/>
              </a:lnSpc>
              <a:spcBef>
                <a:spcPts val="0"/>
              </a:spcBef>
              <a:spcAft>
                <a:spcPts val="0"/>
              </a:spcAft>
              <a:buSzPts val="1018"/>
              <a:buNone/>
            </a:pPr>
            <a:r>
              <a:t/>
            </a:r>
            <a:endParaRPr sz="2220">
              <a:solidFill>
                <a:srgbClr val="303233"/>
              </a:solidFill>
              <a:highlight>
                <a:srgbClr val="FFFFFF"/>
              </a:highlight>
            </a:endParaRPr>
          </a:p>
        </p:txBody>
      </p:sp>
      <p:pic>
        <p:nvPicPr>
          <p:cNvPr id="366" name="Google Shape;366;p58"/>
          <p:cNvPicPr preferRelativeResize="0"/>
          <p:nvPr/>
        </p:nvPicPr>
        <p:blipFill>
          <a:blip r:embed="rId3">
            <a:alphaModFix/>
          </a:blip>
          <a:stretch>
            <a:fillRect/>
          </a:stretch>
        </p:blipFill>
        <p:spPr>
          <a:xfrm>
            <a:off x="431788" y="1551251"/>
            <a:ext cx="8280426" cy="3465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l">
              <a:lnSpc>
                <a:spcPct val="150000"/>
              </a:lnSpc>
              <a:spcBef>
                <a:spcPts val="1400"/>
              </a:spcBef>
              <a:spcAft>
                <a:spcPts val="0"/>
              </a:spcAft>
              <a:buClr>
                <a:schemeClr val="dk1"/>
              </a:buClr>
              <a:buSzPct val="68750"/>
              <a:buFont typeface="Arial"/>
              <a:buNone/>
            </a:pPr>
            <a:r>
              <a:rPr lang="zh-TW" sz="1600">
                <a:solidFill>
                  <a:srgbClr val="292929"/>
                </a:solidFill>
                <a:latin typeface="Georgia"/>
                <a:ea typeface="Georgia"/>
                <a:cs typeface="Georgia"/>
                <a:sym typeface="Georgia"/>
              </a:rPr>
              <a:t>只要對所有的資料，有一個函數可以滿足</a:t>
            </a:r>
            <a:endParaRPr sz="1600">
              <a:solidFill>
                <a:srgbClr val="292929"/>
              </a:solidFill>
              <a:latin typeface="Georgia"/>
              <a:ea typeface="Georgia"/>
              <a:cs typeface="Georgia"/>
              <a:sym typeface="Georgia"/>
            </a:endParaRPr>
          </a:p>
          <a:p>
            <a:pPr indent="0" lvl="0" marL="0" rtl="0" algn="l">
              <a:lnSpc>
                <a:spcPct val="150000"/>
              </a:lnSpc>
              <a:spcBef>
                <a:spcPts val="1400"/>
              </a:spcBef>
              <a:spcAft>
                <a:spcPts val="0"/>
              </a:spcAft>
              <a:buClr>
                <a:schemeClr val="dk1"/>
              </a:buClr>
              <a:buSzPct val="68750"/>
              <a:buFont typeface="Arial"/>
              <a:buNone/>
            </a:pPr>
            <a:r>
              <a:rPr lang="zh-TW" sz="1600">
                <a:solidFill>
                  <a:srgbClr val="292929"/>
                </a:solidFill>
                <a:latin typeface="Georgia"/>
                <a:ea typeface="Georgia"/>
                <a:cs typeface="Georgia"/>
                <a:sym typeface="Georgia"/>
              </a:rPr>
              <a:t>k(x,y)=⟨φ(x),φ(y)⟩</a:t>
            </a:r>
            <a:endParaRPr sz="1600">
              <a:solidFill>
                <a:srgbClr val="292929"/>
              </a:solidFill>
              <a:latin typeface="Georgia"/>
              <a:ea typeface="Georgia"/>
              <a:cs typeface="Georgia"/>
              <a:sym typeface="Georgia"/>
            </a:endParaRPr>
          </a:p>
          <a:p>
            <a:pPr indent="0" lvl="0" marL="0" rtl="0" algn="l">
              <a:lnSpc>
                <a:spcPct val="150000"/>
              </a:lnSpc>
              <a:spcBef>
                <a:spcPts val="1400"/>
              </a:spcBef>
              <a:spcAft>
                <a:spcPts val="0"/>
              </a:spcAft>
              <a:buClr>
                <a:schemeClr val="dk1"/>
              </a:buClr>
              <a:buSzPct val="68750"/>
              <a:buFont typeface="Arial"/>
              <a:buNone/>
            </a:pPr>
            <a:r>
              <a:rPr lang="zh-TW" sz="1600">
                <a:solidFill>
                  <a:srgbClr val="292929"/>
                </a:solidFill>
                <a:latin typeface="Georgia"/>
                <a:ea typeface="Georgia"/>
                <a:cs typeface="Georgia"/>
                <a:sym typeface="Georgia"/>
              </a:rPr>
              <a:t>這個</a:t>
            </a:r>
            <a:r>
              <a:rPr i="1" lang="zh-TW" sz="1600">
                <a:solidFill>
                  <a:srgbClr val="292929"/>
                </a:solidFill>
                <a:latin typeface="Georgia"/>
                <a:ea typeface="Georgia"/>
                <a:cs typeface="Georgia"/>
                <a:sym typeface="Georgia"/>
              </a:rPr>
              <a:t>k</a:t>
            </a:r>
            <a:r>
              <a:rPr lang="zh-TW" sz="1600">
                <a:solidFill>
                  <a:srgbClr val="292929"/>
                </a:solidFill>
                <a:latin typeface="Georgia"/>
                <a:ea typeface="Georgia"/>
                <a:cs typeface="Georgia"/>
                <a:sym typeface="Georgia"/>
              </a:rPr>
              <a:t>(</a:t>
            </a:r>
            <a:r>
              <a:rPr i="1" lang="zh-TW" sz="1600">
                <a:solidFill>
                  <a:srgbClr val="292929"/>
                </a:solidFill>
                <a:latin typeface="Georgia"/>
                <a:ea typeface="Georgia"/>
                <a:cs typeface="Georgia"/>
                <a:sym typeface="Georgia"/>
              </a:rPr>
              <a:t>x,y</a:t>
            </a:r>
            <a:r>
              <a:rPr lang="zh-TW" sz="1600">
                <a:solidFill>
                  <a:srgbClr val="292929"/>
                </a:solidFill>
                <a:latin typeface="Georgia"/>
                <a:ea typeface="Georgia"/>
                <a:cs typeface="Georgia"/>
                <a:sym typeface="Georgia"/>
              </a:rPr>
              <a:t>)就是一個kernel函數，⟨a, b⟩表示向量a和b做內積。</a:t>
            </a:r>
            <a:endParaRPr sz="1600">
              <a:solidFill>
                <a:srgbClr val="292929"/>
              </a:solidFill>
              <a:latin typeface="Georgia"/>
              <a:ea typeface="Georgia"/>
              <a:cs typeface="Georgia"/>
              <a:sym typeface="Georgia"/>
            </a:endParaRPr>
          </a:p>
          <a:p>
            <a:pPr indent="0" lvl="0" marL="0" rtl="0" algn="l">
              <a:lnSpc>
                <a:spcPct val="150000"/>
              </a:lnSpc>
              <a:spcBef>
                <a:spcPts val="3200"/>
              </a:spcBef>
              <a:spcAft>
                <a:spcPts val="0"/>
              </a:spcAft>
              <a:buClr>
                <a:schemeClr val="dk1"/>
              </a:buClr>
              <a:buSzPct val="68750"/>
              <a:buFont typeface="Arial"/>
              <a:buNone/>
            </a:pPr>
            <a:r>
              <a:rPr lang="zh-TW" sz="1600">
                <a:solidFill>
                  <a:srgbClr val="292929"/>
                </a:solidFill>
                <a:latin typeface="Georgia"/>
                <a:ea typeface="Georgia"/>
                <a:cs typeface="Georgia"/>
                <a:sym typeface="Georgia"/>
              </a:rPr>
              <a:t>但我們怎麼知道什麼函數可以滿足這個條件，所以有個定理(Mercer’s theorem)說如果有一個函數(</a:t>
            </a:r>
            <a:r>
              <a:rPr i="1" lang="zh-TW" sz="1600">
                <a:solidFill>
                  <a:srgbClr val="292929"/>
                </a:solidFill>
                <a:latin typeface="Georgia"/>
                <a:ea typeface="Georgia"/>
                <a:cs typeface="Georgia"/>
                <a:sym typeface="Georgia"/>
              </a:rPr>
              <a:t>φ</a:t>
            </a:r>
            <a:r>
              <a:rPr lang="zh-TW" sz="1600">
                <a:solidFill>
                  <a:srgbClr val="292929"/>
                </a:solidFill>
                <a:latin typeface="Georgia"/>
                <a:ea typeface="Georgia"/>
                <a:cs typeface="Georgia"/>
                <a:sym typeface="Georgia"/>
              </a:rPr>
              <a:t>)存在，這個</a:t>
            </a:r>
            <a:r>
              <a:rPr i="1" lang="zh-TW" sz="1600">
                <a:solidFill>
                  <a:srgbClr val="292929"/>
                </a:solidFill>
                <a:latin typeface="Georgia"/>
                <a:ea typeface="Georgia"/>
                <a:cs typeface="Georgia"/>
                <a:sym typeface="Georgia"/>
              </a:rPr>
              <a:t>k</a:t>
            </a:r>
            <a:r>
              <a:rPr lang="zh-TW" sz="1600">
                <a:solidFill>
                  <a:srgbClr val="292929"/>
                </a:solidFill>
                <a:latin typeface="Georgia"/>
                <a:ea typeface="Georgia"/>
                <a:cs typeface="Georgia"/>
                <a:sym typeface="Georgia"/>
              </a:rPr>
              <a:t>必需滿足Mercer’s condition，</a:t>
            </a:r>
            <a:r>
              <a:rPr i="1" lang="zh-TW" sz="1600">
                <a:solidFill>
                  <a:srgbClr val="292929"/>
                </a:solidFill>
                <a:latin typeface="Georgia"/>
                <a:ea typeface="Georgia"/>
                <a:cs typeface="Georgia"/>
                <a:sym typeface="Georgia"/>
              </a:rPr>
              <a:t>k</a:t>
            </a:r>
            <a:r>
              <a:rPr lang="zh-TW" sz="1600">
                <a:solidFill>
                  <a:srgbClr val="292929"/>
                </a:solidFill>
                <a:latin typeface="Georgia"/>
                <a:ea typeface="Georgia"/>
                <a:cs typeface="Georgia"/>
                <a:sym typeface="Georgia"/>
              </a:rPr>
              <a:t>就是kernel函數。</a:t>
            </a:r>
            <a:endParaRPr sz="1600">
              <a:solidFill>
                <a:srgbClr val="292929"/>
              </a:solidFill>
              <a:latin typeface="Georgia"/>
              <a:ea typeface="Georgia"/>
              <a:cs typeface="Georgia"/>
              <a:sym typeface="Georgia"/>
            </a:endParaRPr>
          </a:p>
          <a:p>
            <a:pPr indent="7607300" lvl="0" marL="0" rtl="0" algn="l">
              <a:lnSpc>
                <a:spcPct val="115000"/>
              </a:lnSpc>
              <a:spcBef>
                <a:spcPts val="0"/>
              </a:spcBef>
              <a:spcAft>
                <a:spcPts val="0"/>
              </a:spcAft>
              <a:buClr>
                <a:schemeClr val="dk1"/>
              </a:buClr>
              <a:buSzPct val="68750"/>
              <a:buFont typeface="Arial"/>
              <a:buNone/>
            </a:pPr>
            <a:r>
              <a:t/>
            </a:r>
            <a:endParaRPr sz="1600">
              <a:solidFill>
                <a:srgbClr val="292929"/>
              </a:solidFill>
              <a:latin typeface="Georgia"/>
              <a:ea typeface="Georgia"/>
              <a:cs typeface="Georgia"/>
              <a:sym typeface="Georgia"/>
            </a:endParaRPr>
          </a:p>
          <a:p>
            <a:pPr indent="0" lvl="0" marL="0" rtl="0" algn="ctr">
              <a:spcBef>
                <a:spcPts val="0"/>
              </a:spcBef>
              <a:spcAft>
                <a:spcPts val="0"/>
              </a:spcAft>
              <a:buNone/>
            </a:pPr>
            <a:r>
              <a:t/>
            </a:r>
            <a:endParaRPr/>
          </a:p>
        </p:txBody>
      </p:sp>
      <p:pic>
        <p:nvPicPr>
          <p:cNvPr id="372" name="Google Shape;372;p59"/>
          <p:cNvPicPr preferRelativeResize="0"/>
          <p:nvPr/>
        </p:nvPicPr>
        <p:blipFill>
          <a:blip r:embed="rId3">
            <a:alphaModFix/>
          </a:blip>
          <a:stretch>
            <a:fillRect/>
          </a:stretch>
        </p:blipFill>
        <p:spPr>
          <a:xfrm>
            <a:off x="405975" y="3815475"/>
            <a:ext cx="5143475" cy="741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227900" y="233825"/>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sz="2800"/>
              <a:t>比較常用的kernel函數</a:t>
            </a:r>
            <a:endParaRPr sz="2800"/>
          </a:p>
        </p:txBody>
      </p:sp>
      <p:pic>
        <p:nvPicPr>
          <p:cNvPr id="378" name="Google Shape;378;p60"/>
          <p:cNvPicPr preferRelativeResize="0"/>
          <p:nvPr/>
        </p:nvPicPr>
        <p:blipFill>
          <a:blip r:embed="rId3">
            <a:alphaModFix/>
          </a:blip>
          <a:stretch>
            <a:fillRect/>
          </a:stretch>
        </p:blipFill>
        <p:spPr>
          <a:xfrm>
            <a:off x="613325" y="1877500"/>
            <a:ext cx="7562850" cy="2095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ph type="ctrTitle"/>
          </p:nvPr>
        </p:nvSpPr>
        <p:spPr>
          <a:xfrm>
            <a:off x="268650" y="0"/>
            <a:ext cx="8520600" cy="1151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預期成果</a:t>
            </a:r>
            <a:r>
              <a:rPr lang="zh-TW"/>
              <a:t> </a:t>
            </a:r>
            <a:endParaRPr/>
          </a:p>
        </p:txBody>
      </p:sp>
      <p:sp>
        <p:nvSpPr>
          <p:cNvPr id="384" name="Google Shape;384;p61"/>
          <p:cNvSpPr txBox="1"/>
          <p:nvPr>
            <p:ph idx="1" type="subTitle"/>
          </p:nvPr>
        </p:nvSpPr>
        <p:spPr>
          <a:xfrm>
            <a:off x="0" y="1657200"/>
            <a:ext cx="3755400" cy="34863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zh-TW"/>
              <a:t>訓練完模型後透過網站的方式進行</a:t>
            </a:r>
            <a:endParaRPr/>
          </a:p>
          <a:p>
            <a:pPr indent="0" lvl="0" marL="0" rtl="0" algn="ctr">
              <a:spcBef>
                <a:spcPts val="0"/>
              </a:spcBef>
              <a:spcAft>
                <a:spcPts val="0"/>
              </a:spcAft>
              <a:buNone/>
            </a:pPr>
            <a:r>
              <a:rPr lang="zh-TW"/>
              <a:t>Demo Predict</a:t>
            </a:r>
            <a:endParaRPr/>
          </a:p>
          <a:p>
            <a:pPr indent="0" lvl="0" marL="0" rtl="0" algn="ctr">
              <a:spcBef>
                <a:spcPts val="0"/>
              </a:spcBef>
              <a:spcAft>
                <a:spcPts val="0"/>
              </a:spcAft>
              <a:buNone/>
            </a:pPr>
            <a:r>
              <a:rPr lang="zh-TW"/>
              <a:t>&amp;</a:t>
            </a:r>
            <a:endParaRPr/>
          </a:p>
          <a:p>
            <a:pPr indent="0" lvl="0" marL="0" rtl="0" algn="ctr">
              <a:spcBef>
                <a:spcPts val="0"/>
              </a:spcBef>
              <a:spcAft>
                <a:spcPts val="0"/>
              </a:spcAft>
              <a:buNone/>
            </a:pPr>
            <a:r>
              <a:rPr lang="zh-TW"/>
              <a:t>使用者提交檔案</a:t>
            </a:r>
            <a:endParaRPr/>
          </a:p>
          <a:p>
            <a:pPr indent="0" lvl="0" marL="0" rtl="0" algn="ctr">
              <a:spcBef>
                <a:spcPts val="0"/>
              </a:spcBef>
              <a:spcAft>
                <a:spcPts val="0"/>
              </a:spcAft>
              <a:buNone/>
            </a:pPr>
            <a:r>
              <a:rPr lang="zh-TW"/>
              <a:t>進行上傳辨識</a:t>
            </a:r>
            <a:endParaRPr/>
          </a:p>
          <a:p>
            <a:pPr indent="0" lvl="0" marL="0" rtl="0" algn="ctr">
              <a:spcBef>
                <a:spcPts val="0"/>
              </a:spcBef>
              <a:spcAft>
                <a:spcPts val="0"/>
              </a:spcAft>
              <a:buNone/>
            </a:pPr>
            <a:r>
              <a:rPr lang="zh-TW" sz="2000"/>
              <a:t>(圖為昱誠利用學長訓練好的模型與Django結合)</a:t>
            </a:r>
            <a:endParaRPr sz="2000"/>
          </a:p>
          <a:p>
            <a:pPr indent="0" lvl="0" marL="0" rtl="0" algn="ctr">
              <a:spcBef>
                <a:spcPts val="0"/>
              </a:spcBef>
              <a:spcAft>
                <a:spcPts val="0"/>
              </a:spcAft>
              <a:buNone/>
            </a:pPr>
            <a:r>
              <a:rPr lang="zh-TW" sz="2000" u="sng">
                <a:solidFill>
                  <a:schemeClr val="hlink"/>
                </a:solidFill>
                <a:hlinkClick r:id="rId3"/>
              </a:rPr>
              <a:t>http://covid19xray.ddns.net/uploadfile/</a:t>
            </a:r>
            <a:endParaRPr sz="2000"/>
          </a:p>
        </p:txBody>
      </p:sp>
      <p:pic>
        <p:nvPicPr>
          <p:cNvPr id="385" name="Google Shape;385;p61"/>
          <p:cNvPicPr preferRelativeResize="0"/>
          <p:nvPr/>
        </p:nvPicPr>
        <p:blipFill>
          <a:blip r:embed="rId4">
            <a:alphaModFix/>
          </a:blip>
          <a:stretch>
            <a:fillRect/>
          </a:stretch>
        </p:blipFill>
        <p:spPr>
          <a:xfrm>
            <a:off x="3855772" y="1839750"/>
            <a:ext cx="5288224" cy="3303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814675" y="1153901"/>
            <a:ext cx="7759461" cy="2568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2"/>
          <p:cNvSpPr txBox="1"/>
          <p:nvPr>
            <p:ph type="ctrTitle"/>
          </p:nvPr>
        </p:nvSpPr>
        <p:spPr>
          <a:xfrm>
            <a:off x="493650" y="0"/>
            <a:ext cx="8156700" cy="149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sample</a:t>
            </a:r>
            <a:endParaRPr/>
          </a:p>
        </p:txBody>
      </p:sp>
      <p:sp>
        <p:nvSpPr>
          <p:cNvPr id="391" name="Google Shape;391;p6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92" name="Google Shape;392;p62"/>
          <p:cNvPicPr preferRelativeResize="0"/>
          <p:nvPr/>
        </p:nvPicPr>
        <p:blipFill>
          <a:blip r:embed="rId3">
            <a:alphaModFix/>
          </a:blip>
          <a:stretch>
            <a:fillRect/>
          </a:stretch>
        </p:blipFill>
        <p:spPr>
          <a:xfrm>
            <a:off x="0" y="1639700"/>
            <a:ext cx="3577814" cy="2668599"/>
          </a:xfrm>
          <a:prstGeom prst="rect">
            <a:avLst/>
          </a:prstGeom>
          <a:noFill/>
          <a:ln>
            <a:noFill/>
          </a:ln>
        </p:spPr>
      </p:pic>
      <p:pic>
        <p:nvPicPr>
          <p:cNvPr id="393" name="Google Shape;393;p62"/>
          <p:cNvPicPr preferRelativeResize="0"/>
          <p:nvPr/>
        </p:nvPicPr>
        <p:blipFill>
          <a:blip r:embed="rId4">
            <a:alphaModFix/>
          </a:blip>
          <a:stretch>
            <a:fillRect/>
          </a:stretch>
        </p:blipFill>
        <p:spPr>
          <a:xfrm>
            <a:off x="5842525" y="1682300"/>
            <a:ext cx="3215401" cy="2668600"/>
          </a:xfrm>
          <a:prstGeom prst="rect">
            <a:avLst/>
          </a:prstGeom>
          <a:noFill/>
          <a:ln>
            <a:noFill/>
          </a:ln>
        </p:spPr>
      </p:pic>
      <p:pic>
        <p:nvPicPr>
          <p:cNvPr id="394" name="Google Shape;394;p62"/>
          <p:cNvPicPr preferRelativeResize="0"/>
          <p:nvPr/>
        </p:nvPicPr>
        <p:blipFill>
          <a:blip r:embed="rId5">
            <a:alphaModFix/>
          </a:blip>
          <a:stretch>
            <a:fillRect/>
          </a:stretch>
        </p:blipFill>
        <p:spPr>
          <a:xfrm>
            <a:off x="2481434" y="4350900"/>
            <a:ext cx="4181130" cy="792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3"/>
          <p:cNvSpPr txBox="1"/>
          <p:nvPr>
            <p:ph type="ctrTitle"/>
          </p:nvPr>
        </p:nvSpPr>
        <p:spPr>
          <a:xfrm>
            <a:off x="1537352" y="228075"/>
            <a:ext cx="6069300" cy="933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參考資料</a:t>
            </a:r>
            <a:r>
              <a:rPr lang="zh-TW"/>
              <a:t> </a:t>
            </a:r>
            <a:endParaRPr/>
          </a:p>
        </p:txBody>
      </p:sp>
      <p:sp>
        <p:nvSpPr>
          <p:cNvPr id="400" name="Google Shape;400;p63"/>
          <p:cNvSpPr txBox="1"/>
          <p:nvPr>
            <p:ph idx="1" type="subTitle"/>
          </p:nvPr>
        </p:nvSpPr>
        <p:spPr>
          <a:xfrm>
            <a:off x="311700" y="1320150"/>
            <a:ext cx="8748600" cy="3651300"/>
          </a:xfrm>
          <a:prstGeom prst="rect">
            <a:avLst/>
          </a:prstGeom>
        </p:spPr>
        <p:txBody>
          <a:bodyPr anchorCtr="0" anchor="t" bIns="91425" lIns="91425" spcFirstLastPara="1" rIns="91425" wrap="square" tIns="91425">
            <a:normAutofit fontScale="32500" lnSpcReduction="10000"/>
          </a:bodyPr>
          <a:lstStyle/>
          <a:p>
            <a:pPr indent="-329009" lvl="0" marL="457200" rtl="0" algn="l">
              <a:spcBef>
                <a:spcPts val="0"/>
              </a:spcBef>
              <a:spcAft>
                <a:spcPts val="0"/>
              </a:spcAft>
              <a:buClr>
                <a:schemeClr val="dk1"/>
              </a:buClr>
              <a:buSzPct val="100000"/>
              <a:buAutoNum type="arabicPeriod"/>
            </a:pPr>
            <a:r>
              <a:rPr lang="zh-TW" sz="4865">
                <a:solidFill>
                  <a:schemeClr val="dk1"/>
                </a:solidFill>
              </a:rPr>
              <a:t>[文章]Deep Residual Learning for Image Recognition</a:t>
            </a:r>
            <a:endParaRPr sz="4865">
              <a:solidFill>
                <a:schemeClr val="dk1"/>
              </a:solidFill>
            </a:endParaRPr>
          </a:p>
          <a:p>
            <a:pPr indent="0" lvl="0" marL="457200" rtl="0" algn="l">
              <a:spcBef>
                <a:spcPts val="0"/>
              </a:spcBef>
              <a:spcAft>
                <a:spcPts val="0"/>
              </a:spcAft>
              <a:buNone/>
            </a:pPr>
            <a:r>
              <a:rPr lang="zh-TW" sz="3634" u="sng">
                <a:solidFill>
                  <a:schemeClr val="hlink"/>
                </a:solidFill>
                <a:hlinkClick r:id="rId3"/>
              </a:rPr>
              <a:t>https://allen108108.github.io/blog/2019/10/29/[%E8%AB%96%E6%96%87]%20Deep%20Residual%20Learning%20for%20Image%20Recognition/</a:t>
            </a:r>
            <a:endParaRPr sz="3634">
              <a:solidFill>
                <a:schemeClr val="dk1"/>
              </a:solidFill>
            </a:endParaRPr>
          </a:p>
          <a:p>
            <a:pPr indent="-329009" lvl="0" marL="457200" rtl="0" algn="l">
              <a:spcBef>
                <a:spcPts val="0"/>
              </a:spcBef>
              <a:spcAft>
                <a:spcPts val="0"/>
              </a:spcAft>
              <a:buClr>
                <a:schemeClr val="dk1"/>
              </a:buClr>
              <a:buSzPct val="100000"/>
              <a:buAutoNum type="arabicPeriod"/>
            </a:pPr>
            <a:r>
              <a:rPr lang="zh-TW" sz="4865">
                <a:solidFill>
                  <a:schemeClr val="dk1"/>
                </a:solidFill>
              </a:rPr>
              <a:t>深度学习入门教学--Resnet残差网络介绍</a:t>
            </a:r>
            <a:endParaRPr sz="4865">
              <a:solidFill>
                <a:schemeClr val="dk1"/>
              </a:solidFill>
            </a:endParaRPr>
          </a:p>
          <a:p>
            <a:pPr indent="0" lvl="0" marL="0" rtl="0" algn="l">
              <a:spcBef>
                <a:spcPts val="0"/>
              </a:spcBef>
              <a:spcAft>
                <a:spcPts val="0"/>
              </a:spcAft>
              <a:buNone/>
            </a:pPr>
            <a:r>
              <a:rPr lang="zh-TW" sz="4865">
                <a:solidFill>
                  <a:schemeClr val="dk1"/>
                </a:solidFill>
              </a:rPr>
              <a:t>	</a:t>
            </a:r>
            <a:r>
              <a:rPr lang="zh-TW" sz="3942" u="sng">
                <a:solidFill>
                  <a:schemeClr val="hlink"/>
                </a:solidFill>
                <a:hlinkClick r:id="rId4"/>
              </a:rPr>
              <a:t>https://www.youtube.com/watch?v=Bu9A_-M5OZk&amp;t=421s</a:t>
            </a:r>
            <a:endParaRPr sz="3942">
              <a:solidFill>
                <a:schemeClr val="dk1"/>
              </a:solidFill>
            </a:endParaRPr>
          </a:p>
          <a:p>
            <a:pPr indent="-329009" lvl="0" marL="457200" rtl="0" algn="l">
              <a:spcBef>
                <a:spcPts val="0"/>
              </a:spcBef>
              <a:spcAft>
                <a:spcPts val="0"/>
              </a:spcAft>
              <a:buClr>
                <a:schemeClr val="dk1"/>
              </a:buClr>
              <a:buSzPct val="100000"/>
              <a:buAutoNum type="arabicPeriod"/>
            </a:pPr>
            <a:r>
              <a:rPr lang="zh-TW" sz="4865">
                <a:solidFill>
                  <a:schemeClr val="dk1"/>
                </a:solidFill>
              </a:rPr>
              <a:t>Residual Leaning: 認識ResNet與他的冠名後繼者ResNeXt、ResNeSt</a:t>
            </a:r>
            <a:endParaRPr sz="4865">
              <a:solidFill>
                <a:schemeClr val="dk1"/>
              </a:solidFill>
            </a:endParaRPr>
          </a:p>
          <a:p>
            <a:pPr indent="0" lvl="0" marL="457200" rtl="0" algn="l">
              <a:spcBef>
                <a:spcPts val="0"/>
              </a:spcBef>
              <a:spcAft>
                <a:spcPts val="0"/>
              </a:spcAft>
              <a:buNone/>
            </a:pPr>
            <a:r>
              <a:rPr lang="zh-TW" sz="3942" u="sng">
                <a:solidFill>
                  <a:schemeClr val="hlink"/>
                </a:solidFill>
                <a:hlinkClick r:id="rId5"/>
              </a:rPr>
              <a:t>https://medium.com/%E8%BB%9F%E9%AB%94%E4%B9%8B%E5%BF%83/deep-learning-residual-leaning-%E8%AA%8D%E8%AD%98resnet%E8%88%87%E4%BB%96%E7%9A%84%E5%86%A0%E5%90%8D%E5%BE%8C%E7%B9%BC%E8%80%85resnext-resnest-6bedf9389ce</a:t>
            </a:r>
            <a:endParaRPr sz="3942">
              <a:solidFill>
                <a:schemeClr val="dk1"/>
              </a:solidFill>
            </a:endParaRPr>
          </a:p>
          <a:p>
            <a:pPr indent="-329009" lvl="0" marL="457200" rtl="0" algn="l">
              <a:spcBef>
                <a:spcPts val="0"/>
              </a:spcBef>
              <a:spcAft>
                <a:spcPts val="0"/>
              </a:spcAft>
              <a:buClr>
                <a:schemeClr val="dk1"/>
              </a:buClr>
              <a:buSzPct val="100000"/>
              <a:buAutoNum type="arabicPeriod"/>
            </a:pPr>
            <a:r>
              <a:rPr lang="zh-TW" sz="4865">
                <a:solidFill>
                  <a:schemeClr val="dk1"/>
                </a:solidFill>
              </a:rPr>
              <a:t>ResNet学习笔记</a:t>
            </a:r>
            <a:endParaRPr sz="4865">
              <a:solidFill>
                <a:schemeClr val="dk1"/>
              </a:solidFill>
            </a:endParaRPr>
          </a:p>
          <a:p>
            <a:pPr indent="0" lvl="0" marL="457200" rtl="0" algn="l">
              <a:spcBef>
                <a:spcPts val="0"/>
              </a:spcBef>
              <a:spcAft>
                <a:spcPts val="0"/>
              </a:spcAft>
              <a:buNone/>
            </a:pPr>
            <a:r>
              <a:rPr lang="zh-TW" sz="3942" u="sng">
                <a:solidFill>
                  <a:schemeClr val="hlink"/>
                </a:solidFill>
                <a:hlinkClick r:id="rId6"/>
              </a:rPr>
              <a:t>https://zhuanlan.zhihu.com/p/27082562</a:t>
            </a:r>
            <a:endParaRPr sz="3942">
              <a:solidFill>
                <a:schemeClr val="dk1"/>
              </a:solidFill>
            </a:endParaRPr>
          </a:p>
          <a:p>
            <a:pPr indent="-329009" lvl="0" marL="457200" rtl="0" algn="l">
              <a:spcBef>
                <a:spcPts val="0"/>
              </a:spcBef>
              <a:spcAft>
                <a:spcPts val="0"/>
              </a:spcAft>
              <a:buClr>
                <a:schemeClr val="dk1"/>
              </a:buClr>
              <a:buSzPct val="100000"/>
              <a:buAutoNum type="arabicPeriod"/>
            </a:pPr>
            <a:r>
              <a:rPr lang="zh-TW" sz="4865">
                <a:solidFill>
                  <a:schemeClr val="dk1"/>
                </a:solidFill>
              </a:rPr>
              <a:t>[論文]Deep Residual Learning for Image Recognition</a:t>
            </a:r>
            <a:endParaRPr sz="4865">
              <a:solidFill>
                <a:schemeClr val="dk1"/>
              </a:solidFill>
            </a:endParaRPr>
          </a:p>
          <a:p>
            <a:pPr indent="0" lvl="0" marL="457200" rtl="0" algn="l">
              <a:spcBef>
                <a:spcPts val="0"/>
              </a:spcBef>
              <a:spcAft>
                <a:spcPts val="0"/>
              </a:spcAft>
              <a:buNone/>
            </a:pPr>
            <a:r>
              <a:rPr lang="zh-TW" sz="3942" u="sng">
                <a:solidFill>
                  <a:schemeClr val="hlink"/>
                </a:solidFill>
                <a:hlinkClick r:id="rId7"/>
              </a:rPr>
              <a:t>https://www.cv-foundation.org/openaccess/content_cvpr_2016/papers/He_Deep_Residual_Learning_CVPR_2016_paper.pdf</a:t>
            </a:r>
            <a:endParaRPr sz="3942">
              <a:solidFill>
                <a:schemeClr val="dk1"/>
              </a:solidFill>
            </a:endParaRPr>
          </a:p>
          <a:p>
            <a:pPr indent="-329009" lvl="0" marL="457200" rtl="0" algn="l">
              <a:spcBef>
                <a:spcPts val="0"/>
              </a:spcBef>
              <a:spcAft>
                <a:spcPts val="0"/>
              </a:spcAft>
              <a:buClr>
                <a:schemeClr val="dk1"/>
              </a:buClr>
              <a:buSzPct val="100000"/>
              <a:buAutoNum type="arabicPeriod"/>
            </a:pPr>
            <a:r>
              <a:rPr lang="zh-TW" sz="4865">
                <a:solidFill>
                  <a:schemeClr val="dk1"/>
                </a:solidFill>
              </a:rPr>
              <a:t>恆等函數</a:t>
            </a:r>
            <a:endParaRPr sz="4865">
              <a:solidFill>
                <a:schemeClr val="dk1"/>
              </a:solidFill>
            </a:endParaRPr>
          </a:p>
          <a:p>
            <a:pPr indent="0" lvl="0" marL="457200" rtl="0" algn="l">
              <a:spcBef>
                <a:spcPts val="0"/>
              </a:spcBef>
              <a:spcAft>
                <a:spcPts val="0"/>
              </a:spcAft>
              <a:buNone/>
            </a:pPr>
            <a:r>
              <a:rPr lang="zh-TW" sz="3942" u="sng">
                <a:solidFill>
                  <a:schemeClr val="hlink"/>
                </a:solidFill>
                <a:hlinkClick r:id="rId8"/>
              </a:rPr>
              <a:t>https://zh.wikipedia.org/zh-tw/%E6%81%86%E7%AD%89%E5%87%BD%E6%95%B8</a:t>
            </a:r>
            <a:endParaRPr sz="3942">
              <a:solidFill>
                <a:schemeClr val="dk1"/>
              </a:solidFill>
            </a:endParaRPr>
          </a:p>
          <a:p>
            <a:pPr indent="0" lvl="0" marL="0" rtl="0" algn="l">
              <a:spcBef>
                <a:spcPts val="0"/>
              </a:spcBef>
              <a:spcAft>
                <a:spcPts val="0"/>
              </a:spcAft>
              <a:buNone/>
            </a:pPr>
            <a:r>
              <a:rPr lang="zh-TW">
                <a:solidFill>
                  <a:schemeClr val="dk1"/>
                </a:solidFill>
              </a:rPr>
              <a:t>	</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4"/>
          <p:cNvSpPr txBox="1"/>
          <p:nvPr>
            <p:ph idx="1" type="subTitle"/>
          </p:nvPr>
        </p:nvSpPr>
        <p:spPr>
          <a:xfrm>
            <a:off x="233800" y="512125"/>
            <a:ext cx="8595000" cy="39633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zh-TW" sz="1400">
                <a:solidFill>
                  <a:schemeClr val="dk1"/>
                </a:solidFill>
                <a:highlight>
                  <a:schemeClr val="lt1"/>
                </a:highlight>
                <a:latin typeface="Courier New"/>
                <a:ea typeface="Courier New"/>
                <a:cs typeface="Courier New"/>
                <a:sym typeface="Courier New"/>
              </a:rPr>
              <a:t>7.</a:t>
            </a:r>
            <a:r>
              <a:rPr lang="zh-TW" sz="1400" u="sng">
                <a:solidFill>
                  <a:schemeClr val="hlink"/>
                </a:solidFill>
                <a:highlight>
                  <a:schemeClr val="lt1"/>
                </a:highlight>
                <a:latin typeface="Courier New"/>
                <a:ea typeface="Courier New"/>
                <a:cs typeface="Courier New"/>
                <a:sym typeface="Courier New"/>
                <a:hlinkClick r:id="rId3"/>
              </a:rPr>
              <a:t>卷積神經網路學習筆記——輕量化網路MobileNet系列（V1，V2，V3）</a:t>
            </a:r>
            <a:endParaRPr sz="1400">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zh-TW" sz="1400">
                <a:solidFill>
                  <a:schemeClr val="dk1"/>
                </a:solidFill>
                <a:highlight>
                  <a:schemeClr val="lt1"/>
                </a:highlight>
                <a:latin typeface="Courier New"/>
                <a:ea typeface="Courier New"/>
                <a:cs typeface="Courier New"/>
                <a:sym typeface="Courier New"/>
              </a:rPr>
              <a:t>8.</a:t>
            </a:r>
            <a:r>
              <a:rPr lang="zh-TW" sz="1400" u="sng">
                <a:solidFill>
                  <a:schemeClr val="hlink"/>
                </a:solidFill>
                <a:highlight>
                  <a:schemeClr val="lt1"/>
                </a:highlight>
                <a:latin typeface="Courier New"/>
                <a:ea typeface="Courier New"/>
                <a:cs typeface="Courier New"/>
                <a:sym typeface="Courier New"/>
                <a:hlinkClick r:id="rId4"/>
              </a:rPr>
              <a:t>MobileNetV1 論文閱讀. 自從AlexNet 在ImageNet 大賽中贏得冠軍，CNN… | by 李謦伊| 謦伊的閱讀筆記</a:t>
            </a:r>
            <a:endParaRPr sz="1400" u="sng">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zh-TW" sz="1400">
                <a:solidFill>
                  <a:schemeClr val="dk1"/>
                </a:solidFill>
                <a:highlight>
                  <a:schemeClr val="lt1"/>
                </a:highlight>
                <a:latin typeface="Courier New"/>
                <a:ea typeface="Courier New"/>
                <a:cs typeface="Courier New"/>
                <a:sym typeface="Courier New"/>
              </a:rPr>
              <a:t>9.</a:t>
            </a:r>
            <a:r>
              <a:rPr lang="zh-TW" sz="1400" u="sng">
                <a:solidFill>
                  <a:schemeClr val="hlink"/>
                </a:solidFill>
                <a:highlight>
                  <a:schemeClr val="lt1"/>
                </a:highlight>
                <a:latin typeface="Courier New"/>
                <a:ea typeface="Courier New"/>
                <a:cs typeface="Courier New"/>
                <a:sym typeface="Courier New"/>
                <a:hlinkClick r:id="rId5"/>
              </a:rPr>
              <a:t>深度学习论文翻译解析（十七）：MobileNets: Efficient Convolutional Neural Networks for Mobile Vision Applications - 战争热诚</a:t>
            </a:r>
            <a:endParaRPr sz="1400" u="sng">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zh-TW" sz="1400" u="sng">
                <a:solidFill>
                  <a:schemeClr val="dk1"/>
                </a:solidFill>
                <a:highlight>
                  <a:schemeClr val="lt1"/>
                </a:highlight>
                <a:latin typeface="Courier New"/>
                <a:ea typeface="Courier New"/>
                <a:cs typeface="Courier New"/>
                <a:sym typeface="Courier New"/>
              </a:rPr>
              <a:t>10. </a:t>
            </a:r>
            <a:r>
              <a:rPr lang="zh-TW" sz="1400">
                <a:solidFill>
                  <a:schemeClr val="dk1"/>
                </a:solidFill>
              </a:rPr>
              <a:t>Day 12 Loss function到底損失了甚麼?</a:t>
            </a:r>
            <a:endParaRPr sz="1400">
              <a:solidFill>
                <a:schemeClr val="dk1"/>
              </a:solidFill>
            </a:endParaRPr>
          </a:p>
          <a:p>
            <a:pPr indent="0" lvl="0" marL="0" rtl="0" algn="l">
              <a:lnSpc>
                <a:spcPct val="100000"/>
              </a:lnSpc>
              <a:spcBef>
                <a:spcPts val="0"/>
              </a:spcBef>
              <a:spcAft>
                <a:spcPts val="0"/>
              </a:spcAft>
              <a:buNone/>
            </a:pPr>
            <a:r>
              <a:rPr lang="zh-TW" sz="1400" u="sng">
                <a:solidFill>
                  <a:schemeClr val="hlink"/>
                </a:solidFill>
                <a:hlinkClick r:id="rId6"/>
              </a:rPr>
              <a:t>https://ithelp.ithome.com.tw/articles/10235884</a:t>
            </a:r>
            <a:endParaRPr sz="1400">
              <a:solidFill>
                <a:schemeClr val="dk1"/>
              </a:solidFill>
            </a:endParaRPr>
          </a:p>
          <a:p>
            <a:pPr indent="0" lvl="0" marL="0" rtl="0" algn="l">
              <a:lnSpc>
                <a:spcPct val="100000"/>
              </a:lnSpc>
              <a:spcBef>
                <a:spcPts val="0"/>
              </a:spcBef>
              <a:spcAft>
                <a:spcPts val="0"/>
              </a:spcAft>
              <a:buNone/>
            </a:pPr>
            <a:r>
              <a:rPr lang="zh-TW" sz="1400">
                <a:solidFill>
                  <a:schemeClr val="dk1"/>
                </a:solidFill>
              </a:rPr>
              <a:t>11. 【ML09】Activation Function 是什麼?</a:t>
            </a:r>
            <a:endParaRPr sz="1400">
              <a:solidFill>
                <a:schemeClr val="dk1"/>
              </a:solidFill>
            </a:endParaRPr>
          </a:p>
          <a:p>
            <a:pPr indent="0" lvl="0" marL="0" rtl="0" algn="l">
              <a:lnSpc>
                <a:spcPct val="100000"/>
              </a:lnSpc>
              <a:spcBef>
                <a:spcPts val="0"/>
              </a:spcBef>
              <a:spcAft>
                <a:spcPts val="0"/>
              </a:spcAft>
              <a:buNone/>
            </a:pPr>
            <a:r>
              <a:rPr lang="zh-TW" sz="1200" u="sng">
                <a:solidFill>
                  <a:schemeClr val="hlink"/>
                </a:solidFill>
                <a:hlinkClick r:id="rId7"/>
              </a:rPr>
              <a:t>https://medium.com/%E6%B7%B1%E6%80%9D%E5%BF%83%E6%80%9D/ml08-activation-function-%E6%98%AF%E4%BB%80%E9%BA%BC-15ec78fa1ce4</a:t>
            </a:r>
            <a:endParaRPr sz="1200">
              <a:solidFill>
                <a:schemeClr val="dk1"/>
              </a:solidFill>
            </a:endParaRPr>
          </a:p>
          <a:p>
            <a:pPr indent="0" lvl="0" marL="0" rtl="0" algn="l">
              <a:lnSpc>
                <a:spcPct val="100000"/>
              </a:lnSpc>
              <a:spcBef>
                <a:spcPts val="0"/>
              </a:spcBef>
              <a:spcAft>
                <a:spcPts val="0"/>
              </a:spcAft>
              <a:buNone/>
            </a:pPr>
            <a:r>
              <a:rPr lang="zh-TW" sz="1200">
                <a:solidFill>
                  <a:schemeClr val="dk1"/>
                </a:solidFill>
              </a:rPr>
              <a:t>12. SVM參考網站</a:t>
            </a:r>
            <a:endParaRPr sz="1200">
              <a:solidFill>
                <a:schemeClr val="dk1"/>
              </a:solidFill>
            </a:endParaRPr>
          </a:p>
          <a:p>
            <a:pPr indent="0" lvl="0" marL="0" rtl="0" algn="l">
              <a:lnSpc>
                <a:spcPct val="100000"/>
              </a:lnSpc>
              <a:spcBef>
                <a:spcPts val="0"/>
              </a:spcBef>
              <a:spcAft>
                <a:spcPts val="0"/>
              </a:spcAft>
              <a:buNone/>
            </a:pPr>
            <a:r>
              <a:rPr lang="zh-TW" sz="1600" u="sng">
                <a:solidFill>
                  <a:schemeClr val="accent5"/>
                </a:solidFill>
                <a:latin typeface="Microsoft Yahei"/>
                <a:ea typeface="Microsoft Yahei"/>
                <a:cs typeface="Microsoft Yahei"/>
                <a:sym typeface="Microsoft Yahei"/>
                <a:hlinkClick r:id="rId8">
                  <a:extLst>
                    <a:ext uri="{A12FA001-AC4F-418D-AE19-62706E023703}">
                      <ahyp:hlinkClr val="tx"/>
                    </a:ext>
                  </a:extLst>
                </a:hlinkClick>
              </a:rPr>
              <a:t>https://zhuanlan.zhihu.com/p/31886934</a:t>
            </a:r>
            <a:endParaRPr sz="1600" u="sng">
              <a:solidFill>
                <a:schemeClr val="accent5"/>
              </a:solidFill>
              <a:latin typeface="Microsoft Yahei"/>
              <a:ea typeface="Microsoft Yahei"/>
              <a:cs typeface="Microsoft Yahei"/>
              <a:sym typeface="Microsoft Yahei"/>
            </a:endParaRPr>
          </a:p>
          <a:p>
            <a:pPr indent="0" lvl="0" marL="0" rtl="0" algn="l">
              <a:lnSpc>
                <a:spcPct val="100000"/>
              </a:lnSpc>
              <a:spcBef>
                <a:spcPts val="0"/>
              </a:spcBef>
              <a:spcAft>
                <a:spcPts val="0"/>
              </a:spcAft>
              <a:buNone/>
            </a:pPr>
            <a:r>
              <a:rPr lang="zh-TW" sz="1200">
                <a:solidFill>
                  <a:schemeClr val="dk1"/>
                </a:solidFill>
              </a:rPr>
              <a:t>13. kernel機器學習</a:t>
            </a:r>
            <a:endParaRPr sz="1200">
              <a:solidFill>
                <a:schemeClr val="dk1"/>
              </a:solidFill>
            </a:endParaRPr>
          </a:p>
          <a:p>
            <a:pPr indent="0" lvl="0" marL="0" rtl="0" algn="l">
              <a:lnSpc>
                <a:spcPct val="100000"/>
              </a:lnSpc>
              <a:spcBef>
                <a:spcPts val="0"/>
              </a:spcBef>
              <a:spcAft>
                <a:spcPts val="0"/>
              </a:spcAft>
              <a:buNone/>
            </a:pPr>
            <a:r>
              <a:rPr lang="zh-TW" sz="1200" u="sng">
                <a:solidFill>
                  <a:schemeClr val="hlink"/>
                </a:solidFill>
                <a:hlinkClick r:id="rId9"/>
              </a:rPr>
              <a:t>https://chih-sheng-huang821.medium.com/機器學習-kernel-函數-47c94095171</a:t>
            </a:r>
            <a:endParaRPr sz="1200">
              <a:solidFill>
                <a:schemeClr val="dk1"/>
              </a:solidFill>
            </a:endParaRPr>
          </a:p>
          <a:p>
            <a:pPr indent="0" lvl="0" marL="0" rtl="0" algn="l">
              <a:lnSpc>
                <a:spcPct val="100000"/>
              </a:lnSpc>
              <a:spcBef>
                <a:spcPts val="0"/>
              </a:spcBef>
              <a:spcAft>
                <a:spcPts val="0"/>
              </a:spcAft>
              <a:buNone/>
            </a:pPr>
            <a:r>
              <a:rPr lang="zh-TW" sz="1200">
                <a:solidFill>
                  <a:schemeClr val="dk1"/>
                </a:solidFill>
              </a:rPr>
              <a:t>14. </a:t>
            </a:r>
            <a:r>
              <a:rPr lang="zh-TW" sz="1200">
                <a:solidFill>
                  <a:srgbClr val="292929"/>
                </a:solidFill>
              </a:rPr>
              <a:t>機器學習-支撐向量機</a:t>
            </a:r>
            <a:endParaRPr sz="1200">
              <a:solidFill>
                <a:srgbClr val="292929"/>
              </a:solidFill>
            </a:endParaRPr>
          </a:p>
          <a:p>
            <a:pPr indent="0" lvl="0" marL="0" rtl="0" algn="l">
              <a:lnSpc>
                <a:spcPct val="135714"/>
              </a:lnSpc>
              <a:spcBef>
                <a:spcPts val="0"/>
              </a:spcBef>
              <a:spcAft>
                <a:spcPts val="0"/>
              </a:spcAft>
              <a:buNone/>
            </a:pPr>
            <a:r>
              <a:rPr lang="zh-TW" sz="1200" u="sng">
                <a:solidFill>
                  <a:schemeClr val="hlink"/>
                </a:solidFill>
                <a:hlinkClick r:id="rId10"/>
              </a:rPr>
              <a:t>https://chih-sheng-huang821.medium.com/機器學習-支撐向量機-support-vector-machine-svm-詳細推導-c320098a3d2e</a:t>
            </a:r>
            <a:endParaRPr sz="1200">
              <a:solidFill>
                <a:schemeClr val="dk1"/>
              </a:solidFill>
            </a:endParaRPr>
          </a:p>
          <a:p>
            <a:pPr indent="0" lvl="0" marL="0" rtl="0" algn="l">
              <a:lnSpc>
                <a:spcPct val="135714"/>
              </a:lnSpc>
              <a:spcBef>
                <a:spcPts val="0"/>
              </a:spcBef>
              <a:spcAft>
                <a:spcPts val="0"/>
              </a:spcAft>
              <a:buNone/>
            </a:pPr>
            <a:r>
              <a:rPr lang="zh-TW" sz="1200">
                <a:solidFill>
                  <a:schemeClr val="dk1"/>
                </a:solidFill>
              </a:rPr>
              <a:t>15. [資料分析&amp;機器學習] 第5.1講: 卷積神經網絡介紹(Convolutional Neural Network)</a:t>
            </a:r>
            <a:endParaRPr sz="1200">
              <a:solidFill>
                <a:schemeClr val="dk1"/>
              </a:solidFill>
            </a:endParaRPr>
          </a:p>
          <a:p>
            <a:pPr indent="0" lvl="0" marL="0" rtl="0" algn="l">
              <a:lnSpc>
                <a:spcPct val="135714"/>
              </a:lnSpc>
              <a:spcBef>
                <a:spcPts val="0"/>
              </a:spcBef>
              <a:spcAft>
                <a:spcPts val="0"/>
              </a:spcAft>
              <a:buNone/>
            </a:pPr>
            <a:r>
              <a:rPr lang="zh-TW" sz="974" u="sng">
                <a:solidFill>
                  <a:schemeClr val="hlink"/>
                </a:solidFill>
                <a:hlinkClick r:id="rId11"/>
              </a:rPr>
              <a:t>https://chih-sheng-huang821.medium.com/%E5%8D%B7%E7%A9%8D%E7%A5%9E%E7%B6%93%E7%B6%B2%E8%B7%AF-convolutional-neural-network-cnn-%E5%8D%B7%E7%A9%8D%E8%A8%88%E7%AE%97%E4%B8%AD%E7%9A%84%E6%AD%A5%E4%BC%90-stride-%E5%92%8C%E5%A1%AB%E5%85%85-padding-94449e638e82</a:t>
            </a:r>
            <a:endParaRPr sz="1200">
              <a:solidFill>
                <a:schemeClr val="dk1"/>
              </a:solidFill>
            </a:endParaRPr>
          </a:p>
          <a:p>
            <a:pPr indent="0" lvl="0" marL="0" rtl="0" algn="l">
              <a:lnSpc>
                <a:spcPct val="135714"/>
              </a:lnSpc>
              <a:spcBef>
                <a:spcPts val="0"/>
              </a:spcBef>
              <a:spcAft>
                <a:spcPts val="0"/>
              </a:spcAft>
              <a:buNone/>
            </a:pPr>
            <a:r>
              <a:rPr lang="zh-TW" sz="1200">
                <a:solidFill>
                  <a:schemeClr val="dk1"/>
                </a:solidFill>
              </a:rPr>
              <a:t>16. 何謂 Cross-Entropy (交叉熵)</a:t>
            </a:r>
            <a:endParaRPr sz="1200">
              <a:solidFill>
                <a:schemeClr val="dk1"/>
              </a:solidFill>
            </a:endParaRPr>
          </a:p>
          <a:p>
            <a:pPr indent="0" lvl="0" marL="0" rtl="0" algn="l">
              <a:lnSpc>
                <a:spcPct val="135714"/>
              </a:lnSpc>
              <a:spcBef>
                <a:spcPts val="0"/>
              </a:spcBef>
              <a:spcAft>
                <a:spcPts val="0"/>
              </a:spcAft>
              <a:buNone/>
            </a:pPr>
            <a:r>
              <a:rPr lang="zh-TW" sz="1091" u="sng">
                <a:solidFill>
                  <a:schemeClr val="hlink"/>
                </a:solidFill>
                <a:hlinkClick r:id="rId12"/>
              </a:rPr>
              <a:t>https://r23456999.medium.com/%E4%BD%95%E8%AC%82-cross-entropy-%E4%BA%A4%E5%8F%89%E7%86%B5-b6d4cef9189d</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zh-TW" sz="1091">
                <a:solidFill>
                  <a:schemeClr val="dk1"/>
                </a:solidFill>
              </a:rPr>
              <a:t>17. </a:t>
            </a:r>
            <a:r>
              <a:rPr lang="zh-TW" sz="1308">
                <a:solidFill>
                  <a:schemeClr val="dk1"/>
                </a:solidFill>
              </a:rPr>
              <a:t>平方平均數</a:t>
            </a:r>
            <a:endParaRPr sz="1308">
              <a:solidFill>
                <a:schemeClr val="dk1"/>
              </a:solidFill>
            </a:endParaRPr>
          </a:p>
          <a:p>
            <a:pPr indent="0" lvl="0" marL="0" rtl="0" algn="l">
              <a:lnSpc>
                <a:spcPct val="135714"/>
              </a:lnSpc>
              <a:spcBef>
                <a:spcPts val="0"/>
              </a:spcBef>
              <a:spcAft>
                <a:spcPts val="0"/>
              </a:spcAft>
              <a:buNone/>
            </a:pPr>
            <a:r>
              <a:rPr lang="zh-TW" sz="1091" u="sng">
                <a:solidFill>
                  <a:schemeClr val="hlink"/>
                </a:solidFill>
                <a:hlinkClick r:id="rId13"/>
              </a:rPr>
              <a:t>https://zh.wikipedia.org/wiki/%E5%B9%B3%E6%96%B9%E5%B9%B3%E5%9D%87%E6%95%B0</a:t>
            </a:r>
            <a:endParaRPr sz="1091">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5"/>
          <p:cNvSpPr txBox="1"/>
          <p:nvPr>
            <p:ph idx="1" type="subTitle"/>
          </p:nvPr>
        </p:nvSpPr>
        <p:spPr>
          <a:xfrm>
            <a:off x="112700" y="401250"/>
            <a:ext cx="8520600" cy="434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50"/>
              <a:t>18.</a:t>
            </a:r>
            <a:r>
              <a:rPr lang="zh-TW" sz="1250" u="sng">
                <a:solidFill>
                  <a:schemeClr val="hlink"/>
                </a:solidFill>
                <a:hlinkClick r:id="rId3"/>
              </a:rPr>
              <a:t>DenseNet：比ResNet更优的CNN模型 - 知乎 (zhihu.com)</a:t>
            </a:r>
            <a:endParaRPr sz="1250"/>
          </a:p>
          <a:p>
            <a:pPr indent="0" lvl="0" marL="0" rtl="0" algn="l">
              <a:spcBef>
                <a:spcPts val="0"/>
              </a:spcBef>
              <a:spcAft>
                <a:spcPts val="0"/>
              </a:spcAft>
              <a:buNone/>
            </a:pPr>
            <a:r>
              <a:rPr lang="zh-TW" sz="1250"/>
              <a:t>19.</a:t>
            </a:r>
            <a:r>
              <a:rPr lang="zh-TW" sz="1250" u="sng">
                <a:solidFill>
                  <a:schemeClr val="hlink"/>
                </a:solidFill>
                <a:hlinkClick r:id="rId4"/>
              </a:rPr>
              <a:t>ML Lecture 5: Logistic Regression</a:t>
            </a:r>
            <a:endParaRPr sz="1250"/>
          </a:p>
          <a:p>
            <a:pPr indent="0" lvl="0" marL="0" rtl="0" algn="l">
              <a:spcBef>
                <a:spcPts val="0"/>
              </a:spcBef>
              <a:spcAft>
                <a:spcPts val="0"/>
              </a:spcAft>
              <a:buNone/>
            </a:pPr>
            <a:r>
              <a:rPr lang="zh-TW" sz="1250"/>
              <a:t>20.</a:t>
            </a:r>
            <a:r>
              <a:rPr lang="zh-TW" sz="1100" u="sng">
                <a:solidFill>
                  <a:schemeClr val="hlink"/>
                </a:solidFill>
                <a:hlinkClick r:id="rId5"/>
              </a:rPr>
              <a:t>Densenet論文</a:t>
            </a:r>
            <a:endParaRPr sz="1250"/>
          </a:p>
          <a:p>
            <a:pPr indent="0" lvl="0" marL="0" rtl="0" algn="l">
              <a:spcBef>
                <a:spcPts val="0"/>
              </a:spcBef>
              <a:spcAft>
                <a:spcPts val="0"/>
              </a:spcAft>
              <a:buNone/>
            </a:pPr>
            <a:r>
              <a:rPr lang="zh-TW" sz="1250"/>
              <a:t>21.</a:t>
            </a:r>
            <a:r>
              <a:rPr lang="zh-TW" sz="1100" u="sng">
                <a:solidFill>
                  <a:schemeClr val="hlink"/>
                </a:solidFill>
                <a:hlinkClick r:id="rId6"/>
              </a:rPr>
              <a:t>[機器學習 ML NOTE]Convolution Neural Network 卷積神經網路 | by GGWithRabitLIFE | 雞雞與兔兔的工程世界 | Medium</a:t>
            </a:r>
            <a:endParaRPr sz="1250"/>
          </a:p>
          <a:p>
            <a:pPr indent="0" lvl="0" marL="0" rtl="0" algn="l">
              <a:spcBef>
                <a:spcPts val="0"/>
              </a:spcBef>
              <a:spcAft>
                <a:spcPts val="0"/>
              </a:spcAft>
              <a:buNone/>
            </a:pPr>
            <a:r>
              <a:t/>
            </a:r>
            <a:endParaRPr sz="125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Many Thanks!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1137325" y="673137"/>
            <a:ext cx="6584000" cy="410538"/>
          </a:xfrm>
          <a:prstGeom prst="rect">
            <a:avLst/>
          </a:prstGeom>
          <a:noFill/>
          <a:ln>
            <a:noFill/>
          </a:ln>
        </p:spPr>
      </p:pic>
      <p:pic>
        <p:nvPicPr>
          <p:cNvPr id="86" name="Google Shape;86;p18"/>
          <p:cNvPicPr preferRelativeResize="0"/>
          <p:nvPr/>
        </p:nvPicPr>
        <p:blipFill>
          <a:blip r:embed="rId4">
            <a:alphaModFix/>
          </a:blip>
          <a:stretch>
            <a:fillRect/>
          </a:stretch>
        </p:blipFill>
        <p:spPr>
          <a:xfrm>
            <a:off x="1137325" y="1083676"/>
            <a:ext cx="6583999" cy="328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ctrTitle"/>
          </p:nvPr>
        </p:nvSpPr>
        <p:spPr>
          <a:xfrm>
            <a:off x="311700" y="744575"/>
            <a:ext cx="8520600" cy="91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a:t>卷積</a:t>
            </a:r>
            <a:endParaRPr/>
          </a:p>
        </p:txBody>
      </p:sp>
      <p:pic>
        <p:nvPicPr>
          <p:cNvPr id="92" name="Google Shape;92;p19"/>
          <p:cNvPicPr preferRelativeResize="0"/>
          <p:nvPr/>
        </p:nvPicPr>
        <p:blipFill>
          <a:blip r:embed="rId3">
            <a:alphaModFix/>
          </a:blip>
          <a:stretch>
            <a:fillRect/>
          </a:stretch>
        </p:blipFill>
        <p:spPr>
          <a:xfrm>
            <a:off x="2118700" y="1474750"/>
            <a:ext cx="5010150" cy="3349650"/>
          </a:xfrm>
          <a:prstGeom prst="rect">
            <a:avLst/>
          </a:prstGeom>
          <a:noFill/>
          <a:ln>
            <a:noFill/>
          </a:ln>
        </p:spPr>
      </p:pic>
      <p:sp>
        <p:nvSpPr>
          <p:cNvPr id="93" name="Google Shape;93;p19"/>
          <p:cNvSpPr txBox="1"/>
          <p:nvPr/>
        </p:nvSpPr>
        <p:spPr>
          <a:xfrm>
            <a:off x="4128000" y="4725750"/>
            <a:ext cx="88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u="sng">
                <a:solidFill>
                  <a:schemeClr val="hlink"/>
                </a:solidFill>
                <a:hlinkClick r:id="rId4"/>
              </a:rPr>
              <a:t>圖片來源</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0"/>
          <p:cNvPicPr preferRelativeResize="0"/>
          <p:nvPr/>
        </p:nvPicPr>
        <p:blipFill>
          <a:blip r:embed="rId3">
            <a:alphaModFix/>
          </a:blip>
          <a:stretch>
            <a:fillRect/>
          </a:stretch>
        </p:blipFill>
        <p:spPr>
          <a:xfrm>
            <a:off x="2049400" y="979025"/>
            <a:ext cx="5191125" cy="3048000"/>
          </a:xfrm>
          <a:prstGeom prst="rect">
            <a:avLst/>
          </a:prstGeom>
          <a:noFill/>
          <a:ln>
            <a:noFill/>
          </a:ln>
        </p:spPr>
      </p:pic>
      <p:sp>
        <p:nvSpPr>
          <p:cNvPr id="99" name="Google Shape;99;p20"/>
          <p:cNvSpPr txBox="1"/>
          <p:nvPr/>
        </p:nvSpPr>
        <p:spPr>
          <a:xfrm>
            <a:off x="6734650" y="2701275"/>
            <a:ext cx="22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ctrTitle"/>
          </p:nvPr>
        </p:nvSpPr>
        <p:spPr>
          <a:xfrm>
            <a:off x="0" y="744575"/>
            <a:ext cx="9277800" cy="8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zh-TW" sz="4080"/>
              <a:t>zero padding(讓卷積後的image維持原來大小)</a:t>
            </a:r>
            <a:endParaRPr sz="4080"/>
          </a:p>
        </p:txBody>
      </p:sp>
      <p:pic>
        <p:nvPicPr>
          <p:cNvPr id="105" name="Google Shape;105;p21"/>
          <p:cNvPicPr preferRelativeResize="0"/>
          <p:nvPr/>
        </p:nvPicPr>
        <p:blipFill>
          <a:blip r:embed="rId3">
            <a:alphaModFix/>
          </a:blip>
          <a:stretch>
            <a:fillRect/>
          </a:stretch>
        </p:blipFill>
        <p:spPr>
          <a:xfrm>
            <a:off x="1234800" y="1966425"/>
            <a:ext cx="2934000" cy="2642050"/>
          </a:xfrm>
          <a:prstGeom prst="rect">
            <a:avLst/>
          </a:prstGeom>
          <a:noFill/>
          <a:ln>
            <a:noFill/>
          </a:ln>
        </p:spPr>
      </p:pic>
      <p:pic>
        <p:nvPicPr>
          <p:cNvPr id="106" name="Google Shape;106;p21"/>
          <p:cNvPicPr preferRelativeResize="0"/>
          <p:nvPr/>
        </p:nvPicPr>
        <p:blipFill>
          <a:blip r:embed="rId4">
            <a:alphaModFix/>
          </a:blip>
          <a:stretch>
            <a:fillRect/>
          </a:stretch>
        </p:blipFill>
        <p:spPr>
          <a:xfrm>
            <a:off x="4791650" y="2402512"/>
            <a:ext cx="1958475" cy="196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